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70" r:id="rId2"/>
    <p:sldMasterId id="2147483692" r:id="rId3"/>
  </p:sld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Lst>
  <p:sldSz cx="12192000" cy="6858000"/>
  <p:notesSz cx="7559675" cy="10691813"/>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4" d="100"/>
          <a:sy n="104" d="100"/>
        </p:scale>
        <p:origin x="75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PlaceHolder 1"/>
          <p:cNvSpPr>
            <a:spLocks noGrp="1"/>
          </p:cNvSpPr>
          <p:nvPr>
            <p:ph type="title"/>
          </p:nvPr>
        </p:nvSpPr>
        <p:spPr>
          <a:xfrm>
            <a:off x="1523880" y="1122480"/>
            <a:ext cx="9143640" cy="2387160"/>
          </a:xfrm>
          <a:prstGeom prst="rect">
            <a:avLst/>
          </a:prstGeom>
          <a:noFill/>
          <a:ln w="0">
            <a:noFill/>
          </a:ln>
        </p:spPr>
        <p:txBody>
          <a:bodyPr lIns="0" tIns="0" rIns="0" bIns="0" anchor="ctr">
            <a:spAutoFit/>
          </a:bodyPr>
          <a:lstStyle/>
          <a:p>
            <a:pPr indent="0">
              <a:buNone/>
            </a:pPr>
            <a:endParaRPr lang="it-IT" sz="1800" b="0" u="none" strike="noStrike">
              <a:solidFill>
                <a:schemeClr val="dk1"/>
              </a:solidFill>
              <a:effectLst/>
              <a:uFillTx/>
              <a:latin typeface="Calibri"/>
            </a:endParaRPr>
          </a:p>
        </p:txBody>
      </p:sp>
      <p:sp>
        <p:nvSpPr>
          <p:cNvPr id="9" name="PlaceHolder 2"/>
          <p:cNvSpPr>
            <a:spLocks noGrp="1"/>
          </p:cNvSpPr>
          <p:nvPr>
            <p:ph type="subTitle"/>
          </p:nvPr>
        </p:nvSpPr>
        <p:spPr>
          <a:xfrm>
            <a:off x="609480" y="1604520"/>
            <a:ext cx="10972440" cy="3977280"/>
          </a:xfrm>
          <a:prstGeom prst="rect">
            <a:avLst/>
          </a:prstGeom>
          <a:noFill/>
          <a:ln w="0">
            <a:noFill/>
          </a:ln>
        </p:spPr>
        <p:txBody>
          <a:bodyPr lIns="0" tIns="0" rIns="0" bIns="0" anchor="ctr">
            <a:spAutoFit/>
          </a:bodyPr>
          <a:lstStyle/>
          <a:p>
            <a:pPr indent="0" algn="ctr">
              <a:buNone/>
            </a:pPr>
            <a:endParaRPr lang="it-IT" sz="3200" b="0" u="none" strike="noStrike">
              <a:solidFill>
                <a:srgbClr val="000000"/>
              </a:solidFill>
              <a:effectLst/>
              <a:uFillTx/>
              <a:latin typeface="Arial"/>
            </a:endParaRPr>
          </a:p>
        </p:txBody>
      </p:sp>
      <p:sp>
        <p:nvSpPr>
          <p:cNvPr id="4" name="PlaceHolder 3"/>
          <p:cNvSpPr>
            <a:spLocks noGrp="1"/>
          </p:cNvSpPr>
          <p:nvPr>
            <p:ph type="ftr" idx="2"/>
          </p:nvPr>
        </p:nvSpPr>
        <p:spPr/>
        <p:txBody>
          <a:bodyPr/>
          <a:lstStyle/>
          <a:p>
            <a:r>
              <a:t>Footer</a:t>
            </a:r>
          </a:p>
        </p:txBody>
      </p:sp>
      <p:sp>
        <p:nvSpPr>
          <p:cNvPr id="5" name="PlaceHolder 4"/>
          <p:cNvSpPr>
            <a:spLocks noGrp="1"/>
          </p:cNvSpPr>
          <p:nvPr>
            <p:ph type="sldNum" idx="3"/>
          </p:nvPr>
        </p:nvSpPr>
        <p:spPr/>
        <p:txBody>
          <a:bodyPr/>
          <a:lstStyle/>
          <a:p>
            <a:fld id="{7E6D3EDE-C6E1-4A96-BEC3-E0B6C23321FA}" type="slidenum">
              <a:t>‹N›</a:t>
            </a:fld>
            <a:endParaRPr/>
          </a:p>
        </p:txBody>
      </p:sp>
      <p:sp>
        <p:nvSpPr>
          <p:cNvPr id="6" name="PlaceHolder 5"/>
          <p:cNvSpPr>
            <a:spLocks noGrp="1"/>
          </p:cNvSpPr>
          <p:nvPr>
            <p:ph type="dt" idx="1"/>
          </p:nvPr>
        </p:nvSpPr>
        <p:spPr/>
        <p:txBody>
          <a:body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Predefinito">
    <p:spTree>
      <p:nvGrpSpPr>
        <p:cNvPr id="1" name=""/>
        <p:cNvGrpSpPr/>
        <p:nvPr/>
      </p:nvGrpSpPr>
      <p:grpSpPr>
        <a:xfrm>
          <a:off x="0" y="0"/>
          <a:ext cx="0" cy="0"/>
          <a:chOff x="0" y="0"/>
          <a:chExt cx="0" cy="0"/>
        </a:xfrm>
      </p:grpSpPr>
      <p:sp>
        <p:nvSpPr>
          <p:cNvPr id="99" name="PlaceHolder 1"/>
          <p:cNvSpPr>
            <a:spLocks noGrp="1"/>
          </p:cNvSpPr>
          <p:nvPr>
            <p:ph type="title"/>
          </p:nvPr>
        </p:nvSpPr>
        <p:spPr>
          <a:xfrm>
            <a:off x="1523880" y="1122480"/>
            <a:ext cx="9143640" cy="2387160"/>
          </a:xfrm>
          <a:prstGeom prst="rect">
            <a:avLst/>
          </a:prstGeom>
          <a:noFill/>
          <a:ln w="0">
            <a:noFill/>
          </a:ln>
        </p:spPr>
        <p:txBody>
          <a:bodyPr lIns="0" tIns="0" rIns="0" bIns="0" anchor="ctr">
            <a:spAutoFit/>
          </a:bodyPr>
          <a:lstStyle/>
          <a:p>
            <a:pPr indent="0">
              <a:buNone/>
            </a:pPr>
            <a:endParaRPr lang="it-IT" sz="1800" b="0" u="none" strike="noStrike">
              <a:solidFill>
                <a:schemeClr val="dk1"/>
              </a:solidFill>
              <a:effectLst/>
              <a:uFillTx/>
              <a:latin typeface="Calibri"/>
            </a:endParaRPr>
          </a:p>
        </p:txBody>
      </p:sp>
      <p:sp>
        <p:nvSpPr>
          <p:cNvPr id="100" name="PlaceHolder 2"/>
          <p:cNvSpPr>
            <a:spLocks noGrp="1"/>
          </p:cNvSpPr>
          <p:nvPr>
            <p:ph type="subTitle"/>
          </p:nvPr>
        </p:nvSpPr>
        <p:spPr>
          <a:xfrm>
            <a:off x="609480" y="1604520"/>
            <a:ext cx="10972440" cy="3977280"/>
          </a:xfrm>
          <a:prstGeom prst="rect">
            <a:avLst/>
          </a:prstGeom>
          <a:noFill/>
          <a:ln w="0">
            <a:noFill/>
          </a:ln>
        </p:spPr>
        <p:txBody>
          <a:bodyPr lIns="0" tIns="0" rIns="0" bIns="0" anchor="ctr">
            <a:spAutoFit/>
          </a:bodyPr>
          <a:lstStyle/>
          <a:p>
            <a:pPr indent="0" algn="ctr">
              <a:buNone/>
            </a:pPr>
            <a:endParaRPr lang="it-IT" sz="3200" b="0" u="none" strike="noStrike">
              <a:solidFill>
                <a:srgbClr val="000000"/>
              </a:solidFill>
              <a:effectLst/>
              <a:uFillTx/>
              <a:latin typeface="Arial"/>
            </a:endParaRPr>
          </a:p>
        </p:txBody>
      </p:sp>
      <p:sp>
        <p:nvSpPr>
          <p:cNvPr id="4" name="PlaceHolder 3"/>
          <p:cNvSpPr>
            <a:spLocks noGrp="1"/>
          </p:cNvSpPr>
          <p:nvPr>
            <p:ph type="ftr" idx="35"/>
          </p:nvPr>
        </p:nvSpPr>
        <p:spPr/>
        <p:txBody>
          <a:bodyPr/>
          <a:lstStyle/>
          <a:p>
            <a:r>
              <a:t>Footer</a:t>
            </a:r>
          </a:p>
        </p:txBody>
      </p:sp>
      <p:sp>
        <p:nvSpPr>
          <p:cNvPr id="5" name="PlaceHolder 4"/>
          <p:cNvSpPr>
            <a:spLocks noGrp="1"/>
          </p:cNvSpPr>
          <p:nvPr>
            <p:ph type="sldNum" idx="36"/>
          </p:nvPr>
        </p:nvSpPr>
        <p:spPr/>
        <p:txBody>
          <a:bodyPr/>
          <a:lstStyle/>
          <a:p>
            <a:fld id="{3764F476-BFAD-4789-B76A-8CB52EFB798A}" type="slidenum">
              <a:t>‹N›</a:t>
            </a:fld>
            <a:endParaRPr/>
          </a:p>
        </p:txBody>
      </p:sp>
      <p:sp>
        <p:nvSpPr>
          <p:cNvPr id="6" name="PlaceHolder 5"/>
          <p:cNvSpPr>
            <a:spLocks noGrp="1"/>
          </p:cNvSpPr>
          <p:nvPr>
            <p:ph type="dt" idx="34"/>
          </p:nvPr>
        </p:nvSpPr>
        <p:spPr/>
        <p:txBody>
          <a:body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Predefinito 11">
    <p:spTree>
      <p:nvGrpSpPr>
        <p:cNvPr id="1" name=""/>
        <p:cNvGrpSpPr/>
        <p:nvPr/>
      </p:nvGrpSpPr>
      <p:grpSpPr>
        <a:xfrm>
          <a:off x="0" y="0"/>
          <a:ext cx="0" cy="0"/>
          <a:chOff x="0" y="0"/>
          <a:chExt cx="0" cy="0"/>
        </a:xfrm>
      </p:grpSpPr>
      <p:sp>
        <p:nvSpPr>
          <p:cNvPr id="188" name="PlaceHolder 1"/>
          <p:cNvSpPr>
            <a:spLocks noGrp="1"/>
          </p:cNvSpPr>
          <p:nvPr>
            <p:ph type="title"/>
          </p:nvPr>
        </p:nvSpPr>
        <p:spPr>
          <a:xfrm>
            <a:off x="1523880" y="1122480"/>
            <a:ext cx="9143640" cy="2387160"/>
          </a:xfrm>
          <a:prstGeom prst="rect">
            <a:avLst/>
          </a:prstGeom>
          <a:noFill/>
          <a:ln w="0">
            <a:noFill/>
          </a:ln>
        </p:spPr>
        <p:txBody>
          <a:bodyPr lIns="0" tIns="0" rIns="0" bIns="0" anchor="ctr">
            <a:spAutoFit/>
          </a:bodyPr>
          <a:lstStyle/>
          <a:p>
            <a:pPr indent="0">
              <a:buNone/>
            </a:pPr>
            <a:endParaRPr lang="it-IT" sz="1800" b="0" u="none" strike="noStrike">
              <a:solidFill>
                <a:schemeClr val="dk1"/>
              </a:solidFill>
              <a:effectLst/>
              <a:uFillTx/>
              <a:latin typeface="Calibri"/>
            </a:endParaRPr>
          </a:p>
        </p:txBody>
      </p:sp>
      <p:sp>
        <p:nvSpPr>
          <p:cNvPr id="189" name="PlaceHolder 2"/>
          <p:cNvSpPr>
            <a:spLocks noGrp="1"/>
          </p:cNvSpPr>
          <p:nvPr>
            <p:ph type="subTitle"/>
          </p:nvPr>
        </p:nvSpPr>
        <p:spPr>
          <a:xfrm>
            <a:off x="609480" y="1604520"/>
            <a:ext cx="10972440" cy="3977280"/>
          </a:xfrm>
          <a:prstGeom prst="rect">
            <a:avLst/>
          </a:prstGeom>
          <a:noFill/>
          <a:ln w="0">
            <a:noFill/>
          </a:ln>
        </p:spPr>
        <p:txBody>
          <a:bodyPr lIns="0" tIns="0" rIns="0" bIns="0" anchor="ctr">
            <a:spAutoFit/>
          </a:bodyPr>
          <a:lstStyle/>
          <a:p>
            <a:pPr indent="0" algn="ctr">
              <a:buNone/>
            </a:pPr>
            <a:endParaRPr lang="it-IT" sz="3200" b="0" u="none" strike="noStrike">
              <a:solidFill>
                <a:srgbClr val="000000"/>
              </a:solidFill>
              <a:effectLst/>
              <a:uFillTx/>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3.xml"/><Relationship Id="rId1" Type="http://schemas.openxmlformats.org/officeDocument/2006/relationships/slideLayout" Target="../slideLayouts/slideLayout3.xml"/><Relationship Id="rId4" Type="http://schemas.openxmlformats.org/officeDocument/2006/relationships/image" Target="../media/image4.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descr="A picture containing text, screenshot, graphic design, graphics&#10;&#10;Description automatically generated"/>
          <p:cNvPicPr/>
          <p:nvPr/>
        </p:nvPicPr>
        <p:blipFill>
          <a:blip r:embed="rId3"/>
          <a:srcRect l="4584" t="5145" r="5498"/>
          <a:stretch/>
        </p:blipFill>
        <p:spPr>
          <a:xfrm>
            <a:off x="0" y="0"/>
            <a:ext cx="12191760" cy="6857640"/>
          </a:xfrm>
          <a:prstGeom prst="rect">
            <a:avLst/>
          </a:prstGeom>
          <a:noFill/>
          <a:ln w="0">
            <a:noFill/>
          </a:ln>
        </p:spPr>
      </p:pic>
      <p:sp>
        <p:nvSpPr>
          <p:cNvPr id="3" name="PlaceHolder 1"/>
          <p:cNvSpPr>
            <a:spLocks noGrp="1"/>
          </p:cNvSpPr>
          <p:nvPr>
            <p:ph type="title"/>
          </p:nvPr>
        </p:nvSpPr>
        <p:spPr>
          <a:xfrm>
            <a:off x="1523880" y="1122480"/>
            <a:ext cx="9143640" cy="2387160"/>
          </a:xfrm>
          <a:prstGeom prst="rect">
            <a:avLst/>
          </a:prstGeom>
          <a:noFill/>
          <a:ln w="0">
            <a:noFill/>
          </a:ln>
        </p:spPr>
        <p:txBody>
          <a:bodyPr lIns="90000" tIns="45000" rIns="90000" bIns="45000" anchor="b">
            <a:noAutofit/>
          </a:bodyPr>
          <a:lstStyle/>
          <a:p>
            <a:pPr indent="0" algn="ctr" defTabSz="914400">
              <a:lnSpc>
                <a:spcPct val="90000"/>
              </a:lnSpc>
              <a:buNone/>
            </a:pPr>
            <a:r>
              <a:rPr lang="en-US" sz="6000" b="0" u="none" strike="noStrike">
                <a:solidFill>
                  <a:schemeClr val="dk1"/>
                </a:solidFill>
                <a:effectLst/>
                <a:uFillTx/>
                <a:latin typeface="Calibri Light"/>
              </a:rPr>
              <a:t>Click to edit Master title style</a:t>
            </a:r>
            <a:endParaRPr lang="it-IT" sz="6000" b="0" u="none" strike="noStrike">
              <a:solidFill>
                <a:schemeClr val="dk1"/>
              </a:solidFill>
              <a:effectLst/>
              <a:uFillTx/>
              <a:latin typeface="Calibri"/>
            </a:endParaRPr>
          </a:p>
        </p:txBody>
      </p:sp>
      <p:sp>
        <p:nvSpPr>
          <p:cNvPr id="4" name="PlaceHolder 2"/>
          <p:cNvSpPr>
            <a:spLocks noGrp="1"/>
          </p:cNvSpPr>
          <p:nvPr>
            <p:ph type="dt" idx="1"/>
          </p:nvPr>
        </p:nvSpPr>
        <p:spPr>
          <a:xfrm>
            <a:off x="838080" y="6356520"/>
            <a:ext cx="2742840" cy="364680"/>
          </a:xfrm>
          <a:prstGeom prst="rect">
            <a:avLst/>
          </a:prstGeom>
          <a:noFill/>
          <a:ln w="0">
            <a:noFill/>
          </a:ln>
        </p:spPr>
        <p:txBody>
          <a:bodyPr lIns="90000" tIns="45000" rIns="90000" bIns="45000" anchor="t">
            <a:noAutofit/>
          </a:bodyPr>
          <a:lstStyle>
            <a:lvl1pPr indent="0" defTabSz="914400">
              <a:lnSpc>
                <a:spcPct val="100000"/>
              </a:lnSpc>
              <a:buNone/>
              <a:defRPr lang="it-IT" sz="1800" b="0" u="none" strike="noStrike">
                <a:solidFill>
                  <a:schemeClr val="dk1"/>
                </a:solidFill>
                <a:effectLst/>
                <a:uFillTx/>
                <a:latin typeface="Calibri"/>
              </a:defRPr>
            </a:lvl1pPr>
          </a:lstStyle>
          <a:p>
            <a:pPr indent="0" defTabSz="914400">
              <a:lnSpc>
                <a:spcPct val="100000"/>
              </a:lnSpc>
              <a:buNone/>
            </a:pPr>
            <a:r>
              <a:rPr lang="it-IT" sz="1800" b="0" u="none" strike="noStrike">
                <a:solidFill>
                  <a:schemeClr val="dk1"/>
                </a:solidFill>
                <a:effectLst/>
                <a:uFillTx/>
                <a:latin typeface="Calibri"/>
              </a:rPr>
              <a:t>&lt;data/ora&gt;</a:t>
            </a:r>
            <a:endParaRPr lang="it-IT" sz="1800" b="0" u="none" strike="noStrike">
              <a:solidFill>
                <a:srgbClr val="000000"/>
              </a:solidFill>
              <a:effectLst/>
              <a:uFillTx/>
              <a:latin typeface="Times New Roman"/>
            </a:endParaRPr>
          </a:p>
        </p:txBody>
      </p:sp>
      <p:sp>
        <p:nvSpPr>
          <p:cNvPr id="5" name="PlaceHolder 3"/>
          <p:cNvSpPr>
            <a:spLocks noGrp="1"/>
          </p:cNvSpPr>
          <p:nvPr>
            <p:ph type="ftr" idx="2"/>
          </p:nvPr>
        </p:nvSpPr>
        <p:spPr>
          <a:xfrm>
            <a:off x="4038480" y="6356520"/>
            <a:ext cx="4114440" cy="364680"/>
          </a:xfrm>
          <a:prstGeom prst="rect">
            <a:avLst/>
          </a:prstGeom>
          <a:noFill/>
          <a:ln w="0">
            <a:noFill/>
          </a:ln>
        </p:spPr>
        <p:txBody>
          <a:bodyPr lIns="90000" tIns="45000" rIns="90000" bIns="45000" anchor="t">
            <a:noAutofit/>
          </a:bodyPr>
          <a:lstStyle>
            <a:lvl1pPr indent="0" algn="ctr">
              <a:buNone/>
              <a:defRPr lang="it-IT" sz="1400" b="0" u="none" strike="noStrike">
                <a:solidFill>
                  <a:srgbClr val="000000"/>
                </a:solidFill>
                <a:effectLst/>
                <a:uFillTx/>
                <a:latin typeface="Times New Roman"/>
              </a:defRPr>
            </a:lvl1pPr>
          </a:lstStyle>
          <a:p>
            <a:pPr indent="0" algn="ctr">
              <a:buNone/>
            </a:pPr>
            <a:r>
              <a:rPr lang="it-IT" sz="1400" b="0" u="none" strike="noStrike">
                <a:solidFill>
                  <a:srgbClr val="000000"/>
                </a:solidFill>
                <a:effectLst/>
                <a:uFillTx/>
                <a:latin typeface="Times New Roman"/>
              </a:rPr>
              <a:t>&lt;piè di pagina&gt;</a:t>
            </a:r>
          </a:p>
        </p:txBody>
      </p:sp>
      <p:sp>
        <p:nvSpPr>
          <p:cNvPr id="6" name="PlaceHolder 4"/>
          <p:cNvSpPr>
            <a:spLocks noGrp="1"/>
          </p:cNvSpPr>
          <p:nvPr>
            <p:ph type="sldNum" idx="3"/>
          </p:nvPr>
        </p:nvSpPr>
        <p:spPr>
          <a:xfrm>
            <a:off x="8610480" y="6356520"/>
            <a:ext cx="2742840" cy="364680"/>
          </a:xfrm>
          <a:prstGeom prst="rect">
            <a:avLst/>
          </a:prstGeom>
          <a:noFill/>
          <a:ln w="0">
            <a:noFill/>
          </a:ln>
        </p:spPr>
        <p:txBody>
          <a:bodyPr lIns="90000" tIns="45000" rIns="90000" bIns="45000" anchor="t">
            <a:noAutofit/>
          </a:bodyPr>
          <a:lstStyle>
            <a:lvl1pPr indent="0" defTabSz="914400">
              <a:lnSpc>
                <a:spcPct val="100000"/>
              </a:lnSpc>
              <a:buNone/>
              <a:defRPr lang="it-IT" sz="1800" b="0" u="none" strike="noStrike">
                <a:solidFill>
                  <a:schemeClr val="dk1"/>
                </a:solidFill>
                <a:effectLst/>
                <a:uFillTx/>
                <a:latin typeface="Calibri"/>
              </a:defRPr>
            </a:lvl1pPr>
          </a:lstStyle>
          <a:p>
            <a:pPr indent="0" defTabSz="914400">
              <a:lnSpc>
                <a:spcPct val="100000"/>
              </a:lnSpc>
              <a:buNone/>
            </a:pPr>
            <a:fld id="{7BFAA84B-A0CB-48AE-8A04-FDBED82ECCF9}" type="slidenum">
              <a:rPr lang="it-IT" sz="1800" b="0" u="none" strike="noStrike">
                <a:solidFill>
                  <a:schemeClr val="dk1"/>
                </a:solidFill>
                <a:effectLst/>
                <a:uFillTx/>
                <a:latin typeface="Calibri"/>
              </a:rPr>
              <a:t>‹N›</a:t>
            </a:fld>
            <a:endParaRPr lang="it-IT" sz="1800" b="0" u="none" strike="noStrike">
              <a:solidFill>
                <a:srgbClr val="000000"/>
              </a:solidFill>
              <a:effectLst/>
              <a:uFillTx/>
              <a:latin typeface="Times New Roman"/>
            </a:endParaRPr>
          </a:p>
        </p:txBody>
      </p:sp>
      <p:sp>
        <p:nvSpPr>
          <p:cNvPr id="7" name="PlaceHolder 5"/>
          <p:cNvSpPr>
            <a:spLocks noGrp="1"/>
          </p:cNvSpPr>
          <p:nvPr>
            <p:ph type="body"/>
          </p:nvPr>
        </p:nvSpPr>
        <p:spPr>
          <a:xfrm>
            <a:off x="609480" y="1604520"/>
            <a:ext cx="10972440" cy="397728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it-IT" sz="2800" b="0" u="none" strike="noStrike">
                <a:solidFill>
                  <a:schemeClr val="dk1"/>
                </a:solidFill>
                <a:effectLst/>
                <a:uFillTx/>
                <a:latin typeface="Calibri"/>
              </a:rPr>
              <a:t>Fai clic per modificare il formato del testo della struttura</a:t>
            </a:r>
          </a:p>
          <a:p>
            <a:pPr marL="864000" lvl="1" indent="-324000">
              <a:lnSpc>
                <a:spcPct val="90000"/>
              </a:lnSpc>
              <a:spcBef>
                <a:spcPts val="1134"/>
              </a:spcBef>
              <a:buClr>
                <a:srgbClr val="000000"/>
              </a:buClr>
              <a:buSzPct val="75000"/>
              <a:buFont typeface="Symbol" charset="2"/>
              <a:buChar char=""/>
            </a:pPr>
            <a:r>
              <a:rPr lang="it-IT" sz="2000" b="0" u="none" strike="noStrike">
                <a:solidFill>
                  <a:schemeClr val="dk1"/>
                </a:solidFill>
                <a:effectLst/>
                <a:uFillTx/>
                <a:latin typeface="Calibri"/>
              </a:rPr>
              <a:t>Secondo livello struttura</a:t>
            </a:r>
          </a:p>
          <a:p>
            <a:pPr marL="1296000" lvl="2" indent="-288000">
              <a:lnSpc>
                <a:spcPct val="90000"/>
              </a:lnSpc>
              <a:spcBef>
                <a:spcPts val="850"/>
              </a:spcBef>
              <a:buClr>
                <a:srgbClr val="000000"/>
              </a:buClr>
              <a:buSzPct val="45000"/>
              <a:buFont typeface="Wingdings" charset="2"/>
              <a:buChar char=""/>
            </a:pPr>
            <a:r>
              <a:rPr lang="it-IT" sz="1800" b="0" u="none" strike="noStrike">
                <a:solidFill>
                  <a:schemeClr val="dk1"/>
                </a:solidFill>
                <a:effectLst/>
                <a:uFillTx/>
                <a:latin typeface="Calibri"/>
              </a:rPr>
              <a:t>Terzo livello struttura</a:t>
            </a:r>
          </a:p>
          <a:p>
            <a:pPr marL="1728000" lvl="3" indent="-216000">
              <a:lnSpc>
                <a:spcPct val="90000"/>
              </a:lnSpc>
              <a:spcBef>
                <a:spcPts val="567"/>
              </a:spcBef>
              <a:buClr>
                <a:srgbClr val="000000"/>
              </a:buClr>
              <a:buSzPct val="75000"/>
              <a:buFont typeface="Symbol" charset="2"/>
              <a:buChar char=""/>
            </a:pPr>
            <a:r>
              <a:rPr lang="it-IT" sz="1800" b="0" u="none" strike="noStrike">
                <a:solidFill>
                  <a:schemeClr val="dk1"/>
                </a:solidFill>
                <a:effectLst/>
                <a:uFillTx/>
                <a:latin typeface="Calibri"/>
              </a:rPr>
              <a:t>Quarto livello struttura</a:t>
            </a:r>
          </a:p>
          <a:p>
            <a:pPr marL="2160000" lvl="4" indent="-216000">
              <a:lnSpc>
                <a:spcPct val="90000"/>
              </a:lnSpc>
              <a:spcBef>
                <a:spcPts val="283"/>
              </a:spcBef>
              <a:buClr>
                <a:srgbClr val="000000"/>
              </a:buClr>
              <a:buSzPct val="45000"/>
              <a:buFont typeface="Wingdings" charset="2"/>
              <a:buChar char=""/>
            </a:pPr>
            <a:r>
              <a:rPr lang="it-IT" sz="2000" b="0" u="none" strike="noStrike">
                <a:solidFill>
                  <a:schemeClr val="dk1"/>
                </a:solidFill>
                <a:effectLst/>
                <a:uFillTx/>
                <a:latin typeface="Calibri"/>
              </a:rPr>
              <a:t>Quinto livello struttura</a:t>
            </a:r>
          </a:p>
          <a:p>
            <a:pPr marL="2592000" lvl="5" indent="-216000">
              <a:lnSpc>
                <a:spcPct val="90000"/>
              </a:lnSpc>
              <a:spcBef>
                <a:spcPts val="283"/>
              </a:spcBef>
              <a:buClr>
                <a:srgbClr val="000000"/>
              </a:buClr>
              <a:buSzPct val="45000"/>
              <a:buFont typeface="Wingdings" charset="2"/>
              <a:buChar char=""/>
            </a:pPr>
            <a:r>
              <a:rPr lang="it-IT" sz="2000" b="0" u="none" strike="noStrike">
                <a:solidFill>
                  <a:schemeClr val="dk1"/>
                </a:solidFill>
                <a:effectLst/>
                <a:uFillTx/>
                <a:latin typeface="Calibri"/>
              </a:rPr>
              <a:t>Sesto livello struttura</a:t>
            </a:r>
          </a:p>
          <a:p>
            <a:pPr marL="3024000" lvl="6" indent="-216000">
              <a:lnSpc>
                <a:spcPct val="90000"/>
              </a:lnSpc>
              <a:spcBef>
                <a:spcPts val="283"/>
              </a:spcBef>
              <a:buClr>
                <a:srgbClr val="000000"/>
              </a:buClr>
              <a:buSzPct val="45000"/>
              <a:buFont typeface="Wingdings" charset="2"/>
              <a:buChar char=""/>
            </a:pPr>
            <a:r>
              <a:rPr lang="it-IT" sz="2000" b="0" u="none" strike="noStrike">
                <a:solidFill>
                  <a:schemeClr val="dk1"/>
                </a:solidFill>
                <a:effectLst/>
                <a:uFillTx/>
                <a:latin typeface="Calibri"/>
              </a:rPr>
              <a:t>Settimo livello struttura</a:t>
            </a:r>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93" name="Picture 6" descr="A picture containing text, sky, screenshot&#10;&#10;Description automatically generated"/>
          <p:cNvPicPr/>
          <p:nvPr/>
        </p:nvPicPr>
        <p:blipFill>
          <a:blip r:embed="rId3"/>
          <a:srcRect l="4461" t="4860" r="5347"/>
          <a:stretch/>
        </p:blipFill>
        <p:spPr>
          <a:xfrm>
            <a:off x="0" y="0"/>
            <a:ext cx="12191760" cy="6857640"/>
          </a:xfrm>
          <a:prstGeom prst="rect">
            <a:avLst/>
          </a:prstGeom>
          <a:noFill/>
          <a:ln w="0">
            <a:noFill/>
          </a:ln>
        </p:spPr>
      </p:pic>
      <p:sp>
        <p:nvSpPr>
          <p:cNvPr id="94" name="PlaceHolder 1"/>
          <p:cNvSpPr>
            <a:spLocks noGrp="1"/>
          </p:cNvSpPr>
          <p:nvPr>
            <p:ph type="title"/>
          </p:nvPr>
        </p:nvSpPr>
        <p:spPr>
          <a:xfrm>
            <a:off x="1523880" y="1122480"/>
            <a:ext cx="9143640" cy="2387160"/>
          </a:xfrm>
          <a:prstGeom prst="rect">
            <a:avLst/>
          </a:prstGeom>
          <a:noFill/>
          <a:ln w="0">
            <a:noFill/>
          </a:ln>
        </p:spPr>
        <p:txBody>
          <a:bodyPr lIns="91440" tIns="45720" rIns="91440" bIns="45720" anchor="b">
            <a:noAutofit/>
          </a:bodyPr>
          <a:lstStyle/>
          <a:p>
            <a:pPr indent="0" algn="ctr" defTabSz="914400">
              <a:lnSpc>
                <a:spcPct val="90000"/>
              </a:lnSpc>
              <a:buNone/>
            </a:pPr>
            <a:r>
              <a:rPr lang="en-US" sz="6000" b="0" u="none" strike="noStrike">
                <a:solidFill>
                  <a:schemeClr val="dk1"/>
                </a:solidFill>
                <a:effectLst/>
                <a:uFillTx/>
                <a:latin typeface="Calibri Light"/>
              </a:rPr>
              <a:t>Click to edit Master title style</a:t>
            </a:r>
            <a:endParaRPr lang="it-IT" sz="6000" b="0" u="none" strike="noStrike">
              <a:solidFill>
                <a:schemeClr val="dk1"/>
              </a:solidFill>
              <a:effectLst/>
              <a:uFillTx/>
              <a:latin typeface="Calibri"/>
            </a:endParaRPr>
          </a:p>
        </p:txBody>
      </p:sp>
      <p:sp>
        <p:nvSpPr>
          <p:cNvPr id="95" name="PlaceHolder 2"/>
          <p:cNvSpPr>
            <a:spLocks noGrp="1"/>
          </p:cNvSpPr>
          <p:nvPr>
            <p:ph type="dt" idx="34"/>
          </p:nvPr>
        </p:nvSpPr>
        <p:spPr>
          <a:xfrm>
            <a:off x="838080" y="6356520"/>
            <a:ext cx="2742840" cy="364680"/>
          </a:xfrm>
          <a:prstGeom prst="rect">
            <a:avLst/>
          </a:prstGeom>
          <a:noFill/>
          <a:ln w="0">
            <a:noFill/>
          </a:ln>
        </p:spPr>
        <p:txBody>
          <a:bodyPr lIns="91440" tIns="45720" rIns="91440" bIns="45720" anchor="ctr">
            <a:noAutofit/>
          </a:bodyPr>
          <a:lstStyle>
            <a:lvl1pPr indent="0" defTabSz="914400">
              <a:lnSpc>
                <a:spcPct val="100000"/>
              </a:lnSpc>
              <a:buNone/>
              <a:defRPr lang="it-IT" sz="1200" b="0" u="none" strike="noStrike">
                <a:solidFill>
                  <a:schemeClr val="dk1">
                    <a:tint val="75000"/>
                  </a:schemeClr>
                </a:solidFill>
                <a:effectLst/>
                <a:uFillTx/>
                <a:latin typeface="Calibri"/>
              </a:defRPr>
            </a:lvl1pPr>
          </a:lstStyle>
          <a:p>
            <a:pPr indent="0" defTabSz="914400">
              <a:lnSpc>
                <a:spcPct val="100000"/>
              </a:lnSpc>
              <a:buNone/>
            </a:pPr>
            <a:r>
              <a:rPr lang="it-IT" sz="1200" b="0" u="none" strike="noStrike">
                <a:solidFill>
                  <a:schemeClr val="dk1">
                    <a:tint val="75000"/>
                  </a:schemeClr>
                </a:solidFill>
                <a:effectLst/>
                <a:uFillTx/>
                <a:latin typeface="Calibri"/>
              </a:rPr>
              <a:t>&lt;data/ora&gt;</a:t>
            </a:r>
            <a:endParaRPr lang="it-IT" sz="1200" b="0" u="none" strike="noStrike">
              <a:solidFill>
                <a:srgbClr val="000000"/>
              </a:solidFill>
              <a:effectLst/>
              <a:uFillTx/>
              <a:latin typeface="Times New Roman"/>
            </a:endParaRPr>
          </a:p>
        </p:txBody>
      </p:sp>
      <p:sp>
        <p:nvSpPr>
          <p:cNvPr id="96" name="PlaceHolder 3"/>
          <p:cNvSpPr>
            <a:spLocks noGrp="1"/>
          </p:cNvSpPr>
          <p:nvPr>
            <p:ph type="ftr" idx="35"/>
          </p:nvPr>
        </p:nvSpPr>
        <p:spPr>
          <a:xfrm>
            <a:off x="4038480" y="6356520"/>
            <a:ext cx="4114440" cy="364680"/>
          </a:xfrm>
          <a:prstGeom prst="rect">
            <a:avLst/>
          </a:prstGeom>
          <a:noFill/>
          <a:ln w="0">
            <a:noFill/>
          </a:ln>
        </p:spPr>
        <p:txBody>
          <a:bodyPr lIns="91440" tIns="45720" rIns="91440" bIns="45720" anchor="ctr">
            <a:noAutofit/>
          </a:bodyPr>
          <a:lstStyle>
            <a:lvl1pPr indent="0" algn="ctr">
              <a:buNone/>
              <a:defRPr lang="it-IT" sz="1400" b="0" u="none" strike="noStrike">
                <a:solidFill>
                  <a:srgbClr val="000000"/>
                </a:solidFill>
                <a:effectLst/>
                <a:uFillTx/>
                <a:latin typeface="Times New Roman"/>
              </a:defRPr>
            </a:lvl1pPr>
          </a:lstStyle>
          <a:p>
            <a:pPr indent="0" algn="ctr">
              <a:buNone/>
            </a:pPr>
            <a:r>
              <a:rPr lang="it-IT" sz="1400" b="0" u="none" strike="noStrike">
                <a:solidFill>
                  <a:srgbClr val="000000"/>
                </a:solidFill>
                <a:effectLst/>
                <a:uFillTx/>
                <a:latin typeface="Times New Roman"/>
              </a:rPr>
              <a:t>&lt;piè di pagina&gt;</a:t>
            </a:r>
          </a:p>
        </p:txBody>
      </p:sp>
      <p:sp>
        <p:nvSpPr>
          <p:cNvPr id="97" name="PlaceHolder 4"/>
          <p:cNvSpPr>
            <a:spLocks noGrp="1"/>
          </p:cNvSpPr>
          <p:nvPr>
            <p:ph type="sldNum" idx="36"/>
          </p:nvPr>
        </p:nvSpPr>
        <p:spPr>
          <a:xfrm>
            <a:off x="8610480" y="6356520"/>
            <a:ext cx="2742840" cy="364680"/>
          </a:xfrm>
          <a:prstGeom prst="rect">
            <a:avLst/>
          </a:prstGeom>
          <a:noFill/>
          <a:ln w="0">
            <a:noFill/>
          </a:ln>
        </p:spPr>
        <p:txBody>
          <a:bodyPr lIns="91440" tIns="45720" rIns="91440" bIns="45720" anchor="ctr">
            <a:noAutofit/>
          </a:bodyPr>
          <a:lstStyle>
            <a:lvl1pPr indent="0" algn="r" defTabSz="914400">
              <a:lnSpc>
                <a:spcPct val="100000"/>
              </a:lnSpc>
              <a:buNone/>
              <a:defRPr lang="it-IT" sz="1200" b="0" u="none" strike="noStrike">
                <a:solidFill>
                  <a:schemeClr val="dk1">
                    <a:tint val="75000"/>
                  </a:schemeClr>
                </a:solidFill>
                <a:effectLst/>
                <a:uFillTx/>
                <a:latin typeface="Calibri"/>
              </a:defRPr>
            </a:lvl1pPr>
          </a:lstStyle>
          <a:p>
            <a:pPr indent="0" algn="r" defTabSz="914400">
              <a:lnSpc>
                <a:spcPct val="100000"/>
              </a:lnSpc>
              <a:buNone/>
            </a:pPr>
            <a:fld id="{D81AACB8-6E80-4DCB-AE84-9062A2DD105C}" type="slidenum">
              <a:rPr lang="it-IT" sz="1200" b="0" u="none" strike="noStrike">
                <a:solidFill>
                  <a:schemeClr val="dk1">
                    <a:tint val="75000"/>
                  </a:schemeClr>
                </a:solidFill>
                <a:effectLst/>
                <a:uFillTx/>
                <a:latin typeface="Calibri"/>
              </a:rPr>
              <a:t>‹N›</a:t>
            </a:fld>
            <a:endParaRPr lang="it-IT" sz="1200" b="0" u="none" strike="noStrike">
              <a:solidFill>
                <a:srgbClr val="000000"/>
              </a:solidFill>
              <a:effectLst/>
              <a:uFillTx/>
              <a:latin typeface="Times New Roman"/>
            </a:endParaRPr>
          </a:p>
        </p:txBody>
      </p:sp>
      <p:sp>
        <p:nvSpPr>
          <p:cNvPr id="98" name="PlaceHolder 5"/>
          <p:cNvSpPr>
            <a:spLocks noGrp="1"/>
          </p:cNvSpPr>
          <p:nvPr>
            <p:ph type="body"/>
          </p:nvPr>
        </p:nvSpPr>
        <p:spPr>
          <a:xfrm>
            <a:off x="609480" y="1604520"/>
            <a:ext cx="10972440" cy="397728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it-IT" sz="2800" b="0" u="none" strike="noStrike">
                <a:solidFill>
                  <a:schemeClr val="dk1"/>
                </a:solidFill>
                <a:effectLst/>
                <a:uFillTx/>
                <a:latin typeface="Calibri"/>
              </a:rPr>
              <a:t>Fai clic per modificare il formato del testo della struttura</a:t>
            </a:r>
          </a:p>
          <a:p>
            <a:pPr marL="864000" lvl="1" indent="-324000">
              <a:lnSpc>
                <a:spcPct val="90000"/>
              </a:lnSpc>
              <a:spcBef>
                <a:spcPts val="1134"/>
              </a:spcBef>
              <a:buClr>
                <a:srgbClr val="000000"/>
              </a:buClr>
              <a:buSzPct val="75000"/>
              <a:buFont typeface="Symbol" charset="2"/>
              <a:buChar char=""/>
            </a:pPr>
            <a:r>
              <a:rPr lang="it-IT" sz="2000" b="0" u="none" strike="noStrike">
                <a:solidFill>
                  <a:schemeClr val="dk1"/>
                </a:solidFill>
                <a:effectLst/>
                <a:uFillTx/>
                <a:latin typeface="Calibri"/>
              </a:rPr>
              <a:t>Secondo livello struttura</a:t>
            </a:r>
          </a:p>
          <a:p>
            <a:pPr marL="1296000" lvl="2" indent="-288000">
              <a:lnSpc>
                <a:spcPct val="90000"/>
              </a:lnSpc>
              <a:spcBef>
                <a:spcPts val="850"/>
              </a:spcBef>
              <a:buClr>
                <a:srgbClr val="000000"/>
              </a:buClr>
              <a:buSzPct val="45000"/>
              <a:buFont typeface="Wingdings" charset="2"/>
              <a:buChar char=""/>
            </a:pPr>
            <a:r>
              <a:rPr lang="it-IT" sz="1800" b="0" u="none" strike="noStrike">
                <a:solidFill>
                  <a:schemeClr val="dk1"/>
                </a:solidFill>
                <a:effectLst/>
                <a:uFillTx/>
                <a:latin typeface="Calibri"/>
              </a:rPr>
              <a:t>Terzo livello struttura</a:t>
            </a:r>
          </a:p>
          <a:p>
            <a:pPr marL="1728000" lvl="3" indent="-216000">
              <a:lnSpc>
                <a:spcPct val="90000"/>
              </a:lnSpc>
              <a:spcBef>
                <a:spcPts val="567"/>
              </a:spcBef>
              <a:buClr>
                <a:srgbClr val="000000"/>
              </a:buClr>
              <a:buSzPct val="75000"/>
              <a:buFont typeface="Symbol" charset="2"/>
              <a:buChar char=""/>
            </a:pPr>
            <a:r>
              <a:rPr lang="it-IT" sz="1800" b="0" u="none" strike="noStrike">
                <a:solidFill>
                  <a:schemeClr val="dk1"/>
                </a:solidFill>
                <a:effectLst/>
                <a:uFillTx/>
                <a:latin typeface="Calibri"/>
              </a:rPr>
              <a:t>Quarto livello struttura</a:t>
            </a:r>
          </a:p>
          <a:p>
            <a:pPr marL="2160000" lvl="4" indent="-216000">
              <a:lnSpc>
                <a:spcPct val="90000"/>
              </a:lnSpc>
              <a:spcBef>
                <a:spcPts val="283"/>
              </a:spcBef>
              <a:buClr>
                <a:srgbClr val="000000"/>
              </a:buClr>
              <a:buSzPct val="45000"/>
              <a:buFont typeface="Wingdings" charset="2"/>
              <a:buChar char=""/>
            </a:pPr>
            <a:r>
              <a:rPr lang="it-IT" sz="2000" b="0" u="none" strike="noStrike">
                <a:solidFill>
                  <a:schemeClr val="dk1"/>
                </a:solidFill>
                <a:effectLst/>
                <a:uFillTx/>
                <a:latin typeface="Calibri"/>
              </a:rPr>
              <a:t>Quinto livello struttura</a:t>
            </a:r>
          </a:p>
          <a:p>
            <a:pPr marL="2592000" lvl="5" indent="-216000">
              <a:lnSpc>
                <a:spcPct val="90000"/>
              </a:lnSpc>
              <a:spcBef>
                <a:spcPts val="283"/>
              </a:spcBef>
              <a:buClr>
                <a:srgbClr val="000000"/>
              </a:buClr>
              <a:buSzPct val="45000"/>
              <a:buFont typeface="Wingdings" charset="2"/>
              <a:buChar char=""/>
            </a:pPr>
            <a:r>
              <a:rPr lang="it-IT" sz="2000" b="0" u="none" strike="noStrike">
                <a:solidFill>
                  <a:schemeClr val="dk1"/>
                </a:solidFill>
                <a:effectLst/>
                <a:uFillTx/>
                <a:latin typeface="Calibri"/>
              </a:rPr>
              <a:t>Sesto livello struttura</a:t>
            </a:r>
          </a:p>
          <a:p>
            <a:pPr marL="3024000" lvl="6" indent="-216000">
              <a:lnSpc>
                <a:spcPct val="90000"/>
              </a:lnSpc>
              <a:spcBef>
                <a:spcPts val="283"/>
              </a:spcBef>
              <a:buClr>
                <a:srgbClr val="000000"/>
              </a:buClr>
              <a:buSzPct val="45000"/>
              <a:buFont typeface="Wingdings" charset="2"/>
              <a:buChar char=""/>
            </a:pPr>
            <a:r>
              <a:rPr lang="it-IT" sz="2000" b="0" u="none" strike="noStrike">
                <a:solidFill>
                  <a:schemeClr val="dk1"/>
                </a:solidFill>
                <a:effectLst/>
                <a:uFillTx/>
                <a:latin typeface="Calibri"/>
              </a:rPr>
              <a:t>Settimo livello struttura</a:t>
            </a:r>
          </a:p>
        </p:txBody>
      </p:sp>
    </p:spTree>
  </p:cSld>
  <p:clrMap bg1="lt1" tx1="dk1" bg2="lt2" tx2="dk2" accent1="accent1" accent2="accent2" accent3="accent3" accent4="accent4" accent5="accent5" accent6="accent6" hlink="hlink" folHlink="folHlink"/>
  <p:sldLayoutIdLst>
    <p:sldLayoutId id="214748367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84" name="Immagine 3"/>
          <p:cNvPicPr/>
          <p:nvPr/>
        </p:nvPicPr>
        <p:blipFill>
          <a:blip r:embed="rId3"/>
          <a:srcRect t="69562" b="24775"/>
          <a:stretch/>
        </p:blipFill>
        <p:spPr>
          <a:xfrm>
            <a:off x="0" y="5881320"/>
            <a:ext cx="12191760" cy="976320"/>
          </a:xfrm>
          <a:prstGeom prst="rect">
            <a:avLst/>
          </a:prstGeom>
          <a:noFill/>
          <a:ln w="0">
            <a:noFill/>
          </a:ln>
        </p:spPr>
      </p:pic>
      <p:pic>
        <p:nvPicPr>
          <p:cNvPr id="185" name="Immagine 1"/>
          <p:cNvPicPr/>
          <p:nvPr/>
        </p:nvPicPr>
        <p:blipFill>
          <a:blip r:embed="rId4"/>
          <a:stretch/>
        </p:blipFill>
        <p:spPr>
          <a:xfrm>
            <a:off x="2753280" y="6171840"/>
            <a:ext cx="6939360" cy="395640"/>
          </a:xfrm>
          <a:prstGeom prst="rect">
            <a:avLst/>
          </a:prstGeom>
          <a:noFill/>
          <a:ln w="0">
            <a:noFill/>
          </a:ln>
        </p:spPr>
      </p:pic>
      <p:sp>
        <p:nvSpPr>
          <p:cNvPr id="186" name="PlaceHolder 1"/>
          <p:cNvSpPr>
            <a:spLocks noGrp="1"/>
          </p:cNvSpPr>
          <p:nvPr>
            <p:ph type="title"/>
          </p:nvPr>
        </p:nvSpPr>
        <p:spPr>
          <a:xfrm>
            <a:off x="1523880" y="1122480"/>
            <a:ext cx="9143640" cy="2387160"/>
          </a:xfrm>
          <a:prstGeom prst="rect">
            <a:avLst/>
          </a:prstGeom>
          <a:noFill/>
          <a:ln w="0">
            <a:noFill/>
          </a:ln>
        </p:spPr>
        <p:txBody>
          <a:bodyPr lIns="90000" tIns="45000" rIns="90000" bIns="45000" anchor="b">
            <a:noAutofit/>
          </a:bodyPr>
          <a:lstStyle/>
          <a:p>
            <a:pPr indent="0" algn="ctr" defTabSz="914400">
              <a:lnSpc>
                <a:spcPct val="90000"/>
              </a:lnSpc>
              <a:buNone/>
            </a:pPr>
            <a:r>
              <a:rPr lang="en-US" sz="6000" b="0" u="none" strike="noStrike">
                <a:solidFill>
                  <a:schemeClr val="dk1"/>
                </a:solidFill>
                <a:effectLst/>
                <a:uFillTx/>
                <a:latin typeface="Calibri Light"/>
              </a:rPr>
              <a:t>Click to edit Master title style</a:t>
            </a:r>
            <a:endParaRPr lang="it-IT" sz="6000" b="0" u="none" strike="noStrike">
              <a:solidFill>
                <a:schemeClr val="dk1"/>
              </a:solidFill>
              <a:effectLst/>
              <a:uFillTx/>
              <a:latin typeface="Calibri"/>
            </a:endParaRPr>
          </a:p>
        </p:txBody>
      </p:sp>
      <p:sp>
        <p:nvSpPr>
          <p:cNvPr id="187" name="PlaceHolder 2"/>
          <p:cNvSpPr>
            <a:spLocks noGrp="1"/>
          </p:cNvSpPr>
          <p:nvPr>
            <p:ph type="body"/>
          </p:nvPr>
        </p:nvSpPr>
        <p:spPr>
          <a:xfrm>
            <a:off x="609480" y="1604520"/>
            <a:ext cx="10972440" cy="397728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it-IT" sz="2800" b="0" u="none" strike="noStrike">
                <a:solidFill>
                  <a:schemeClr val="dk1"/>
                </a:solidFill>
                <a:effectLst/>
                <a:uFillTx/>
                <a:latin typeface="Calibri"/>
              </a:rPr>
              <a:t>Fai clic per modificare il formato del testo della struttura</a:t>
            </a:r>
          </a:p>
          <a:p>
            <a:pPr marL="864000" lvl="1" indent="-324000">
              <a:lnSpc>
                <a:spcPct val="90000"/>
              </a:lnSpc>
              <a:spcBef>
                <a:spcPts val="1134"/>
              </a:spcBef>
              <a:buClr>
                <a:srgbClr val="000000"/>
              </a:buClr>
              <a:buSzPct val="75000"/>
              <a:buFont typeface="Symbol" charset="2"/>
              <a:buChar char=""/>
            </a:pPr>
            <a:r>
              <a:rPr lang="it-IT" sz="2000" b="0" u="none" strike="noStrike">
                <a:solidFill>
                  <a:schemeClr val="dk1"/>
                </a:solidFill>
                <a:effectLst/>
                <a:uFillTx/>
                <a:latin typeface="Calibri"/>
              </a:rPr>
              <a:t>Secondo livello struttura</a:t>
            </a:r>
          </a:p>
          <a:p>
            <a:pPr marL="1296000" lvl="2" indent="-288000">
              <a:lnSpc>
                <a:spcPct val="90000"/>
              </a:lnSpc>
              <a:spcBef>
                <a:spcPts val="850"/>
              </a:spcBef>
              <a:buClr>
                <a:srgbClr val="000000"/>
              </a:buClr>
              <a:buSzPct val="45000"/>
              <a:buFont typeface="Wingdings" charset="2"/>
              <a:buChar char=""/>
            </a:pPr>
            <a:r>
              <a:rPr lang="it-IT" sz="1800" b="0" u="none" strike="noStrike">
                <a:solidFill>
                  <a:schemeClr val="dk1"/>
                </a:solidFill>
                <a:effectLst/>
                <a:uFillTx/>
                <a:latin typeface="Calibri"/>
              </a:rPr>
              <a:t>Terzo livello struttura</a:t>
            </a:r>
          </a:p>
          <a:p>
            <a:pPr marL="1728000" lvl="3" indent="-216000">
              <a:lnSpc>
                <a:spcPct val="90000"/>
              </a:lnSpc>
              <a:spcBef>
                <a:spcPts val="567"/>
              </a:spcBef>
              <a:buClr>
                <a:srgbClr val="000000"/>
              </a:buClr>
              <a:buSzPct val="75000"/>
              <a:buFont typeface="Symbol" charset="2"/>
              <a:buChar char=""/>
            </a:pPr>
            <a:r>
              <a:rPr lang="it-IT" sz="1800" b="0" u="none" strike="noStrike">
                <a:solidFill>
                  <a:schemeClr val="dk1"/>
                </a:solidFill>
                <a:effectLst/>
                <a:uFillTx/>
                <a:latin typeface="Calibri"/>
              </a:rPr>
              <a:t>Quarto livello struttura</a:t>
            </a:r>
          </a:p>
          <a:p>
            <a:pPr marL="2160000" lvl="4" indent="-216000">
              <a:lnSpc>
                <a:spcPct val="90000"/>
              </a:lnSpc>
              <a:spcBef>
                <a:spcPts val="283"/>
              </a:spcBef>
              <a:buClr>
                <a:srgbClr val="000000"/>
              </a:buClr>
              <a:buSzPct val="45000"/>
              <a:buFont typeface="Wingdings" charset="2"/>
              <a:buChar char=""/>
            </a:pPr>
            <a:r>
              <a:rPr lang="it-IT" sz="2000" b="0" u="none" strike="noStrike">
                <a:solidFill>
                  <a:schemeClr val="dk1"/>
                </a:solidFill>
                <a:effectLst/>
                <a:uFillTx/>
                <a:latin typeface="Calibri"/>
              </a:rPr>
              <a:t>Quinto livello struttura</a:t>
            </a:r>
          </a:p>
          <a:p>
            <a:pPr marL="2592000" lvl="5" indent="-216000">
              <a:lnSpc>
                <a:spcPct val="90000"/>
              </a:lnSpc>
              <a:spcBef>
                <a:spcPts val="283"/>
              </a:spcBef>
              <a:buClr>
                <a:srgbClr val="000000"/>
              </a:buClr>
              <a:buSzPct val="45000"/>
              <a:buFont typeface="Wingdings" charset="2"/>
              <a:buChar char=""/>
            </a:pPr>
            <a:r>
              <a:rPr lang="it-IT" sz="2000" b="0" u="none" strike="noStrike">
                <a:solidFill>
                  <a:schemeClr val="dk1"/>
                </a:solidFill>
                <a:effectLst/>
                <a:uFillTx/>
                <a:latin typeface="Calibri"/>
              </a:rPr>
              <a:t>Sesto livello struttura</a:t>
            </a:r>
          </a:p>
          <a:p>
            <a:pPr marL="3024000" lvl="6" indent="-216000">
              <a:lnSpc>
                <a:spcPct val="90000"/>
              </a:lnSpc>
              <a:spcBef>
                <a:spcPts val="283"/>
              </a:spcBef>
              <a:buClr>
                <a:srgbClr val="000000"/>
              </a:buClr>
              <a:buSzPct val="45000"/>
              <a:buFont typeface="Wingdings" charset="2"/>
              <a:buChar char=""/>
            </a:pPr>
            <a:r>
              <a:rPr lang="it-IT" sz="2000" b="0" u="none" strike="noStrike">
                <a:solidFill>
                  <a:schemeClr val="dk1"/>
                </a:solidFill>
                <a:effectLst/>
                <a:uFillTx/>
                <a:latin typeface="Calibri"/>
              </a:rPr>
              <a:t>Settimo livello struttura</a:t>
            </a:r>
          </a:p>
        </p:txBody>
      </p:sp>
    </p:spTree>
  </p:cSld>
  <p:clrMap bg1="lt1" tx1="dk1" bg2="lt2" tx2="dk2" accent1="accent1" accent2="accent2" accent3="accent3" accent4="accent4" accent5="accent5" accent6="accent6" hlink="hlink" folHlink="folHlink"/>
  <p:sldLayoutIdLst>
    <p:sldLayoutId id="214748369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lazioeuropa.it/app/uploads/2023/11/modulo_reclami_PuntoContattoFSELazio.odt" TargetMode="External"/><Relationship Id="rId2" Type="http://schemas.openxmlformats.org/officeDocument/2006/relationships/hyperlink" Target="https://www.lazioeuropa.it/pr-fse/applicazione-e-attuazione-della-carta-dei-diritti-fondamentali-ue/" TargetMode="External"/><Relationship Id="rId1" Type="http://schemas.openxmlformats.org/officeDocument/2006/relationships/slideLayout" Target="../slideLayouts/slideLayout3.xml"/><Relationship Id="rId5" Type="http://schemas.openxmlformats.org/officeDocument/2006/relationships/hyperlink" Target="mailto:puntodicontattofseplus@pec.regione.lazio.it" TargetMode="External"/><Relationship Id="rId4" Type="http://schemas.openxmlformats.org/officeDocument/2006/relationships/hyperlink" Target="mailto:puntodicontattofseplus@regione.lazio.it"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TextBox 3"/>
          <p:cNvSpPr/>
          <p:nvPr/>
        </p:nvSpPr>
        <p:spPr>
          <a:xfrm>
            <a:off x="798480" y="2645280"/>
            <a:ext cx="10676160" cy="10047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it-IT" sz="3600" b="1" u="none" strike="noStrike" dirty="0">
                <a:solidFill>
                  <a:schemeClr val="lt1"/>
                </a:solidFill>
                <a:effectLst/>
                <a:uFillTx/>
                <a:latin typeface="Gill Sans MT"/>
              </a:rPr>
              <a:t>PR FSE+ 2021-2027 – Punto 6. </a:t>
            </a:r>
            <a:r>
              <a:rPr lang="it-IT" sz="3600" b="1" u="none" strike="noStrike" dirty="0" err="1">
                <a:solidFill>
                  <a:schemeClr val="lt1"/>
                </a:solidFill>
                <a:effectLst/>
                <a:uFillTx/>
                <a:latin typeface="Gill Sans MT"/>
              </a:rPr>
              <a:t>OdG</a:t>
            </a:r>
            <a:endParaRPr lang="it-IT" sz="3600" b="0" u="none" strike="noStrike" dirty="0">
              <a:solidFill>
                <a:srgbClr val="000000"/>
              </a:solidFill>
              <a:effectLst/>
              <a:uFillTx/>
              <a:latin typeface="Arial"/>
            </a:endParaRPr>
          </a:p>
          <a:p>
            <a:pPr algn="ctr" defTabSz="914400">
              <a:lnSpc>
                <a:spcPct val="100000"/>
              </a:lnSpc>
            </a:pPr>
            <a:r>
              <a:rPr lang="it-IT" sz="2400" b="1" u="none" strike="noStrike" dirty="0">
                <a:solidFill>
                  <a:schemeClr val="lt1"/>
                </a:solidFill>
                <a:effectLst/>
                <a:uFillTx/>
                <a:latin typeface="Gill Sans MT"/>
              </a:rPr>
              <a:t>Condizioni abilitanti </a:t>
            </a:r>
            <a:endParaRPr lang="it-IT" sz="2400" b="0" u="none" strike="noStrike" dirty="0">
              <a:solidFill>
                <a:srgbClr val="000000"/>
              </a:solidFill>
              <a:effectLst/>
              <a:uFillTx/>
              <a:latin typeface="Arial"/>
            </a:endParaRPr>
          </a:p>
        </p:txBody>
      </p:sp>
      <p:sp>
        <p:nvSpPr>
          <p:cNvPr id="332" name="TextBox 4"/>
          <p:cNvSpPr/>
          <p:nvPr/>
        </p:nvSpPr>
        <p:spPr>
          <a:xfrm>
            <a:off x="2752200" y="3785040"/>
            <a:ext cx="7066080" cy="8218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endParaRPr lang="it-IT" sz="2400" b="0" u="none" strike="noStrike">
              <a:solidFill>
                <a:srgbClr val="000000"/>
              </a:solidFill>
              <a:effectLst/>
              <a:uFillTx/>
              <a:latin typeface="Arial"/>
            </a:endParaRPr>
          </a:p>
          <a:p>
            <a:pPr algn="just" defTabSz="914400">
              <a:lnSpc>
                <a:spcPct val="100000"/>
              </a:lnSpc>
            </a:pPr>
            <a:r>
              <a:rPr lang="it-IT" sz="2400" b="0" u="none" strike="noStrike">
                <a:solidFill>
                  <a:schemeClr val="lt1"/>
                </a:solidFill>
                <a:effectLst/>
                <a:uFillTx/>
                <a:latin typeface="Gill Sans MT"/>
              </a:rPr>
              <a:t>Comitato di Sorveglianza – Roma, 18 dicembre 2025</a:t>
            </a:r>
            <a:endParaRPr lang="it-IT" sz="2400" b="0" u="none" strike="noStrike">
              <a:solidFill>
                <a:srgbClr val="000000"/>
              </a:solidFill>
              <a:effectLst/>
              <a:uFillTx/>
              <a:latin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 name="TextBox 8"/>
          <p:cNvSpPr/>
          <p:nvPr/>
        </p:nvSpPr>
        <p:spPr>
          <a:xfrm>
            <a:off x="424440" y="1620000"/>
            <a:ext cx="11203920" cy="4215085"/>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marL="285750" indent="-285750" algn="just" defTabSz="914400">
              <a:lnSpc>
                <a:spcPct val="100000"/>
              </a:lnSpc>
              <a:buClr>
                <a:srgbClr val="4472C4"/>
              </a:buClr>
              <a:buFont typeface="Arial" panose="020B0604020202020204" pitchFamily="34" charset="0"/>
              <a:buChar char="•"/>
            </a:pPr>
            <a:r>
              <a:rPr lang="it-IT" sz="1400" b="0" u="none" strike="noStrike" dirty="0">
                <a:solidFill>
                  <a:schemeClr val="accent1"/>
                </a:solidFill>
                <a:effectLst/>
                <a:uFillTx/>
                <a:latin typeface="Gill Sans MT"/>
              </a:rPr>
              <a:t>Coinvolgimento del Punto di contatto nella definizione dei </a:t>
            </a:r>
            <a:r>
              <a:rPr lang="it-IT" sz="1400" b="1" u="none" strike="noStrike" dirty="0">
                <a:solidFill>
                  <a:schemeClr val="accent1"/>
                </a:solidFill>
                <a:effectLst/>
                <a:uFillTx/>
                <a:latin typeface="Gill Sans MT"/>
              </a:rPr>
              <a:t>criteri di selezione delle operazioni </a:t>
            </a:r>
            <a:r>
              <a:rPr lang="it-IT" sz="1400" b="0" u="none" strike="noStrike" dirty="0">
                <a:solidFill>
                  <a:schemeClr val="accent1"/>
                </a:solidFill>
                <a:effectLst/>
                <a:uFillTx/>
                <a:latin typeface="Gill Sans MT"/>
              </a:rPr>
              <a:t>del PR FSE+ Lazio, approvati dal </a:t>
            </a:r>
            <a:r>
              <a:rPr lang="it-IT" sz="1400" b="0" u="none" strike="noStrike" dirty="0" err="1">
                <a:solidFill>
                  <a:schemeClr val="accent1"/>
                </a:solidFill>
                <a:effectLst/>
                <a:uFillTx/>
                <a:latin typeface="Gill Sans MT"/>
              </a:rPr>
              <a:t>Cds</a:t>
            </a:r>
            <a:r>
              <a:rPr lang="it-IT" sz="1400" b="0" u="none" strike="noStrike" dirty="0">
                <a:solidFill>
                  <a:schemeClr val="accent1"/>
                </a:solidFill>
                <a:effectLst/>
                <a:uFillTx/>
                <a:latin typeface="Gill Sans MT"/>
              </a:rPr>
              <a:t>.</a:t>
            </a:r>
            <a:endParaRPr lang="it-IT" sz="1400" b="0" u="none" strike="noStrike" dirty="0">
              <a:solidFill>
                <a:srgbClr val="000000"/>
              </a:solidFill>
              <a:effectLst/>
              <a:uFillTx/>
              <a:latin typeface="Arial"/>
            </a:endParaRPr>
          </a:p>
          <a:p>
            <a:pPr marL="285750" indent="-285750" algn="just" defTabSz="914400">
              <a:lnSpc>
                <a:spcPct val="100000"/>
              </a:lnSpc>
              <a:buClr>
                <a:srgbClr val="4472C4"/>
              </a:buClr>
              <a:buFont typeface="Arial" panose="020B0604020202020204" pitchFamily="34" charset="0"/>
              <a:buChar char="•"/>
            </a:pPr>
            <a:r>
              <a:rPr lang="it-IT" sz="1400" b="0" u="none" strike="noStrike" dirty="0">
                <a:solidFill>
                  <a:schemeClr val="accent1"/>
                </a:solidFill>
                <a:effectLst/>
                <a:uFillTx/>
                <a:latin typeface="Gill Sans MT"/>
              </a:rPr>
              <a:t>Creazione di uno </a:t>
            </a:r>
            <a:r>
              <a:rPr lang="it-IT" sz="1400" b="1" u="none" strike="noStrike" dirty="0">
                <a:solidFill>
                  <a:schemeClr val="accent1"/>
                </a:solidFill>
                <a:effectLst/>
                <a:uFillTx/>
                <a:latin typeface="Gill Sans MT"/>
              </a:rPr>
              <a:t>spazio dedicato all’interno del sito istituzionale del Programma FSE+ </a:t>
            </a:r>
            <a:r>
              <a:rPr lang="it-IT" sz="1400" b="0" u="none" strike="noStrike" dirty="0">
                <a:solidFill>
                  <a:schemeClr val="accent1"/>
                </a:solidFill>
                <a:effectLst/>
                <a:uFillTx/>
                <a:latin typeface="Gill Sans MT"/>
              </a:rPr>
              <a:t>(Lazio Europa) di facile individuazione (</a:t>
            </a:r>
            <a:r>
              <a:rPr lang="it-IT" sz="1400" b="0" u="sng" strike="noStrike" dirty="0">
                <a:solidFill>
                  <a:schemeClr val="accent1"/>
                </a:solidFill>
                <a:effectLst/>
                <a:uFillTx/>
                <a:latin typeface="Gill Sans MT"/>
                <a:hlinkClick r:id="rId2"/>
              </a:rPr>
              <a:t>https://www.lazioeuropa.it/pr-fse/applicazione-e-attuazione-della-carta-dei-diritti-fondamentali-ue/</a:t>
            </a:r>
            <a:r>
              <a:rPr lang="it-IT" sz="1400" b="0" u="none" strike="noStrike" dirty="0">
                <a:solidFill>
                  <a:schemeClr val="accent1"/>
                </a:solidFill>
                <a:effectLst/>
                <a:uFillTx/>
                <a:latin typeface="Gill Sans MT"/>
              </a:rPr>
              <a:t>).</a:t>
            </a:r>
            <a:endParaRPr lang="it-IT" sz="1400" b="0" u="none" strike="noStrike" dirty="0">
              <a:solidFill>
                <a:srgbClr val="000000"/>
              </a:solidFill>
              <a:effectLst/>
              <a:uFillTx/>
              <a:latin typeface="Arial"/>
            </a:endParaRPr>
          </a:p>
          <a:p>
            <a:pPr marL="285750" indent="-285750" algn="just" defTabSz="914400">
              <a:lnSpc>
                <a:spcPct val="100000"/>
              </a:lnSpc>
              <a:buClr>
                <a:srgbClr val="4472C4"/>
              </a:buClr>
              <a:buFont typeface="Arial" panose="020B0604020202020204" pitchFamily="34" charset="0"/>
              <a:buChar char="•"/>
            </a:pPr>
            <a:r>
              <a:rPr lang="it-IT" sz="1400" b="0" u="none" strike="noStrike" dirty="0">
                <a:solidFill>
                  <a:schemeClr val="accent1"/>
                </a:solidFill>
                <a:effectLst/>
                <a:uFillTx/>
                <a:latin typeface="Gill Sans MT"/>
              </a:rPr>
              <a:t>Definizione della </a:t>
            </a:r>
            <a:r>
              <a:rPr lang="it-IT" sz="1400" b="1" u="none" strike="noStrike" dirty="0">
                <a:solidFill>
                  <a:schemeClr val="accent1"/>
                </a:solidFill>
                <a:effectLst/>
                <a:uFillTx/>
                <a:latin typeface="Gill Sans MT"/>
              </a:rPr>
              <a:t>procedura di presa in carico e trattamento dei casi di segnalazioni o reclami </a:t>
            </a:r>
            <a:r>
              <a:rPr lang="it-IT" sz="1400" b="0" u="none" strike="noStrike" dirty="0">
                <a:solidFill>
                  <a:schemeClr val="accent1"/>
                </a:solidFill>
                <a:effectLst/>
                <a:uFillTx/>
                <a:latin typeface="Gill Sans MT"/>
              </a:rPr>
              <a:t>(nell’ambito del SIGECO del PR FSE+ 2021-2027).</a:t>
            </a:r>
            <a:endParaRPr lang="it-IT" sz="1400" b="0" u="none" strike="noStrike" dirty="0">
              <a:solidFill>
                <a:srgbClr val="000000"/>
              </a:solidFill>
              <a:effectLst/>
              <a:uFillTx/>
              <a:latin typeface="Arial"/>
            </a:endParaRPr>
          </a:p>
          <a:p>
            <a:pPr marL="285750" indent="-285750" algn="just" defTabSz="914400">
              <a:lnSpc>
                <a:spcPct val="100000"/>
              </a:lnSpc>
              <a:buClr>
                <a:srgbClr val="4472C4"/>
              </a:buClr>
              <a:buFont typeface="Arial" panose="020B0604020202020204" pitchFamily="34" charset="0"/>
              <a:buChar char="•"/>
            </a:pPr>
            <a:r>
              <a:rPr lang="it-IT" sz="1400" b="0" u="none" strike="noStrike" dirty="0">
                <a:solidFill>
                  <a:schemeClr val="accent1"/>
                </a:solidFill>
                <a:effectLst/>
                <a:uFillTx/>
                <a:latin typeface="Gill Sans MT"/>
              </a:rPr>
              <a:t>Definizione del modulo per la segnalazione di eventuali reclami (</a:t>
            </a:r>
            <a:r>
              <a:rPr lang="it-IT" sz="1400" b="1" u="sng" strike="noStrike" dirty="0">
                <a:solidFill>
                  <a:schemeClr val="accent1"/>
                </a:solidFill>
                <a:effectLst/>
                <a:uFillTx/>
                <a:latin typeface="Gill Sans MT"/>
                <a:hlinkClick r:id="rId3"/>
              </a:rPr>
              <a:t>Modulo di reclamo</a:t>
            </a:r>
            <a:r>
              <a:rPr lang="it-IT" sz="1400" b="1" u="none" strike="noStrike" dirty="0">
                <a:solidFill>
                  <a:schemeClr val="accent1"/>
                </a:solidFill>
                <a:effectLst/>
                <a:uFillTx/>
                <a:latin typeface="Gill Sans MT"/>
              </a:rPr>
              <a:t> </a:t>
            </a:r>
            <a:r>
              <a:rPr lang="it-IT" sz="1400" b="0" u="none" strike="noStrike" dirty="0">
                <a:solidFill>
                  <a:schemeClr val="accent1"/>
                </a:solidFill>
                <a:effectLst/>
                <a:uFillTx/>
                <a:latin typeface="Gill Sans MT"/>
              </a:rPr>
              <a:t>scaricabile dal sito Lazio Europa).</a:t>
            </a:r>
            <a:endParaRPr lang="it-IT" sz="1400" b="0" u="none" strike="noStrike" dirty="0">
              <a:solidFill>
                <a:srgbClr val="000000"/>
              </a:solidFill>
              <a:effectLst/>
              <a:uFillTx/>
              <a:latin typeface="Arial"/>
            </a:endParaRPr>
          </a:p>
          <a:p>
            <a:pPr marL="285750" indent="-285750" algn="just" defTabSz="914400">
              <a:lnSpc>
                <a:spcPct val="100000"/>
              </a:lnSpc>
              <a:buClr>
                <a:srgbClr val="4472C4"/>
              </a:buClr>
              <a:buFont typeface="Arial" panose="020B0604020202020204" pitchFamily="34" charset="0"/>
              <a:buChar char="•"/>
            </a:pPr>
            <a:r>
              <a:rPr lang="it-IT" sz="1400" b="0" u="none" strike="noStrike" dirty="0">
                <a:solidFill>
                  <a:schemeClr val="accent1"/>
                </a:solidFill>
                <a:effectLst/>
                <a:uFillTx/>
                <a:latin typeface="Gill Sans MT"/>
              </a:rPr>
              <a:t>Definizione di una apposita mail per eventuali segnalazioni:</a:t>
            </a:r>
            <a:endParaRPr lang="it-IT" sz="1400" b="0" u="none" strike="noStrike" dirty="0">
              <a:solidFill>
                <a:srgbClr val="000000"/>
              </a:solidFill>
              <a:effectLst/>
              <a:uFillTx/>
              <a:latin typeface="Arial"/>
            </a:endParaRPr>
          </a:p>
          <a:p>
            <a:pPr marL="896760" indent="-266760" algn="just" defTabSz="914400">
              <a:lnSpc>
                <a:spcPct val="100000"/>
              </a:lnSpc>
              <a:buClr>
                <a:srgbClr val="4472C4"/>
              </a:buClr>
              <a:buFont typeface="Arial"/>
              <a:buChar char="•"/>
            </a:pPr>
            <a:r>
              <a:rPr lang="it-IT" sz="1400" b="0" u="sng" strike="noStrike" dirty="0">
                <a:solidFill>
                  <a:schemeClr val="accent1"/>
                </a:solidFill>
                <a:effectLst/>
                <a:uFillTx/>
                <a:latin typeface="Gill Sans MT"/>
                <a:hlinkClick r:id="rId4"/>
              </a:rPr>
              <a:t>puntodicontattofseplus@regione.lazio.it</a:t>
            </a:r>
            <a:r>
              <a:rPr lang="it-IT" sz="1400" b="0" u="none" strike="noStrike" dirty="0">
                <a:solidFill>
                  <a:schemeClr val="accent1"/>
                </a:solidFill>
                <a:effectLst/>
                <a:uFillTx/>
                <a:latin typeface="Gill Sans MT"/>
              </a:rPr>
              <a:t> </a:t>
            </a:r>
            <a:endParaRPr lang="it-IT" sz="1400" b="0" u="none" strike="noStrike" dirty="0">
              <a:solidFill>
                <a:srgbClr val="000000"/>
              </a:solidFill>
              <a:effectLst/>
              <a:uFillTx/>
              <a:latin typeface="Arial"/>
            </a:endParaRPr>
          </a:p>
          <a:p>
            <a:pPr marL="896760" indent="-266760" algn="just" defTabSz="914400">
              <a:lnSpc>
                <a:spcPct val="100000"/>
              </a:lnSpc>
              <a:buClr>
                <a:srgbClr val="4472C4"/>
              </a:buClr>
              <a:buFont typeface="Arial"/>
              <a:buChar char="•"/>
            </a:pPr>
            <a:r>
              <a:rPr lang="it-IT" sz="1400" b="0" u="none" strike="noStrike" dirty="0">
                <a:solidFill>
                  <a:schemeClr val="accent1"/>
                </a:solidFill>
                <a:effectLst/>
                <a:uFillTx/>
                <a:latin typeface="Gill Sans MT"/>
              </a:rPr>
              <a:t>PEC: </a:t>
            </a:r>
            <a:r>
              <a:rPr lang="it-IT" sz="1400" b="0" u="sng" strike="noStrike" dirty="0">
                <a:solidFill>
                  <a:schemeClr val="accent1"/>
                </a:solidFill>
                <a:effectLst/>
                <a:uFillTx/>
                <a:latin typeface="Gill Sans MT"/>
                <a:hlinkClick r:id="rId5"/>
              </a:rPr>
              <a:t>puntodicontattofseplus@pec.regione.lazio.it</a:t>
            </a:r>
            <a:endParaRPr lang="it-IT" sz="1400" b="0" u="none" strike="noStrike" dirty="0">
              <a:solidFill>
                <a:srgbClr val="000000"/>
              </a:solidFill>
              <a:effectLst/>
              <a:uFillTx/>
              <a:latin typeface="Arial"/>
            </a:endParaRPr>
          </a:p>
          <a:p>
            <a:pPr algn="just" defTabSz="914400">
              <a:lnSpc>
                <a:spcPct val="100000"/>
              </a:lnSpc>
            </a:pPr>
            <a:endParaRPr lang="it-IT" sz="800" b="0" u="none" strike="noStrike" dirty="0">
              <a:solidFill>
                <a:srgbClr val="000000"/>
              </a:solidFill>
              <a:effectLst/>
              <a:uFillTx/>
              <a:latin typeface="Arial"/>
            </a:endParaRPr>
          </a:p>
          <a:p>
            <a:pPr algn="just" defTabSz="914400">
              <a:lnSpc>
                <a:spcPct val="100000"/>
              </a:lnSpc>
            </a:pPr>
            <a:r>
              <a:rPr lang="it-IT" sz="1800" b="1" u="none" strike="noStrike" dirty="0">
                <a:solidFill>
                  <a:schemeClr val="accent1"/>
                </a:solidFill>
                <a:effectLst/>
                <a:uFillTx/>
                <a:latin typeface="Gill Sans MT"/>
              </a:rPr>
              <a:t>Si fa presente al Comitato che ad oggi non ci sono state segnalazioni o reclami sul mancato rispetto della Carta</a:t>
            </a:r>
            <a:r>
              <a:rPr lang="it-IT" sz="1800" b="0" u="none" strike="noStrike" dirty="0">
                <a:solidFill>
                  <a:srgbClr val="4472C4"/>
                </a:solidFill>
                <a:effectLst/>
                <a:uFillTx/>
                <a:latin typeface="Gill Sans MT"/>
                <a:ea typeface="EYInterstate Regular"/>
              </a:rPr>
              <a:t>.</a:t>
            </a:r>
            <a:endParaRPr lang="it-IT" sz="1800" b="0" u="none" strike="noStrike" dirty="0">
              <a:solidFill>
                <a:srgbClr val="000000"/>
              </a:solidFill>
              <a:effectLst/>
              <a:uFillTx/>
              <a:latin typeface="Arial"/>
            </a:endParaRPr>
          </a:p>
          <a:p>
            <a:pPr algn="just" defTabSz="914400">
              <a:lnSpc>
                <a:spcPct val="100000"/>
              </a:lnSpc>
            </a:pPr>
            <a:r>
              <a:rPr lang="it-IT" sz="1800" b="0" u="none" strike="noStrike" dirty="0">
                <a:solidFill>
                  <a:srgbClr val="4472C4"/>
                </a:solidFill>
                <a:effectLst/>
                <a:uFillTx/>
                <a:latin typeface="Gill Sans MT"/>
                <a:ea typeface="EYInterstate Regular"/>
              </a:rPr>
              <a:t>Sono state svolte nel corso del 2025 attività preventive su singoli casi e segnalazioni arrivati all’Area Attuazione del FSE+</a:t>
            </a:r>
            <a:endParaRPr lang="it-IT" sz="1800" b="0" u="none" strike="noStrike" dirty="0">
              <a:solidFill>
                <a:srgbClr val="000000"/>
              </a:solidFill>
              <a:effectLst/>
              <a:uFillTx/>
              <a:latin typeface="Arial"/>
            </a:endParaRPr>
          </a:p>
          <a:p>
            <a:pPr algn="just" defTabSz="914400">
              <a:lnSpc>
                <a:spcPct val="100000"/>
              </a:lnSpc>
            </a:pPr>
            <a:endParaRPr lang="it-IT" sz="800" b="0" u="none" strike="noStrike" dirty="0">
              <a:solidFill>
                <a:srgbClr val="000000"/>
              </a:solidFill>
              <a:effectLst/>
              <a:uFillTx/>
              <a:latin typeface="Arial"/>
            </a:endParaRPr>
          </a:p>
          <a:p>
            <a:pPr algn="just" defTabSz="914400">
              <a:lnSpc>
                <a:spcPct val="100000"/>
              </a:lnSpc>
            </a:pPr>
            <a:r>
              <a:rPr lang="it-IT" sz="1800" b="1" u="none" strike="noStrike" dirty="0">
                <a:solidFill>
                  <a:srgbClr val="4472C4"/>
                </a:solidFill>
                <a:effectLst/>
                <a:uFillTx/>
                <a:latin typeface="Gill Sans MT"/>
                <a:ea typeface="EYInterstate Regular"/>
              </a:rPr>
              <a:t>Nel 2025: avviata collaborazione con scambio di esperienze con altri Paesi UE (tramite Istituto Europeo di Maastricht) su modalità di rispetto della Carta dei Diritti UE nella programmazione dei Fondi FSE+ e FESR 2021-2027</a:t>
            </a:r>
            <a:r>
              <a:rPr lang="it-IT" sz="1800" b="0" u="none" strike="noStrike" dirty="0">
                <a:solidFill>
                  <a:srgbClr val="4472C4"/>
                </a:solidFill>
                <a:effectLst/>
                <a:uFillTx/>
                <a:latin typeface="Gill Sans MT"/>
                <a:ea typeface="EYInterstate Regular"/>
              </a:rPr>
              <a:t>.</a:t>
            </a:r>
            <a:endParaRPr lang="it-IT" sz="1800" b="0" u="none" strike="noStrike" dirty="0">
              <a:solidFill>
                <a:srgbClr val="000000"/>
              </a:solidFill>
              <a:effectLst/>
              <a:uFillTx/>
              <a:latin typeface="Arial"/>
            </a:endParaRPr>
          </a:p>
        </p:txBody>
      </p:sp>
      <p:sp>
        <p:nvSpPr>
          <p:cNvPr id="389" name="TextBox 2"/>
          <p:cNvSpPr/>
          <p:nvPr/>
        </p:nvSpPr>
        <p:spPr>
          <a:xfrm>
            <a:off x="480600" y="146160"/>
            <a:ext cx="11147760" cy="944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just" defTabSz="914400">
              <a:lnSpc>
                <a:spcPct val="100000"/>
              </a:lnSpc>
              <a:tabLst>
                <a:tab pos="1150560" algn="l"/>
              </a:tabLst>
            </a:pPr>
            <a:r>
              <a:rPr lang="it-IT" sz="2800" b="1" u="none" strike="noStrike">
                <a:solidFill>
                  <a:schemeClr val="accent1"/>
                </a:solidFill>
                <a:effectLst/>
                <a:uFillTx/>
                <a:latin typeface="Gill Sans MT"/>
              </a:rPr>
              <a:t>ADEMPIMENTI SVOLTI NEL QUADRO DEL PR FSE+ LAZIO 2021-2027</a:t>
            </a:r>
            <a:endParaRPr lang="it-IT" sz="2800" b="0" u="none" strike="noStrike">
              <a:solidFill>
                <a:srgbClr val="000000"/>
              </a:solidFill>
              <a:effectLst/>
              <a:uFillTx/>
              <a:latin typeface="Arial"/>
            </a:endParaRPr>
          </a:p>
        </p:txBody>
      </p:sp>
      <p:sp>
        <p:nvSpPr>
          <p:cNvPr id="390" name="TextBox 3"/>
          <p:cNvSpPr/>
          <p:nvPr/>
        </p:nvSpPr>
        <p:spPr>
          <a:xfrm>
            <a:off x="433080" y="360000"/>
            <a:ext cx="6913800" cy="11876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tabLst>
                <a:tab pos="1150560" algn="l"/>
              </a:tabLst>
            </a:pPr>
            <a:endParaRPr lang="it-IT" sz="2400" b="0" u="none" strike="noStrike">
              <a:solidFill>
                <a:srgbClr val="000000"/>
              </a:solidFill>
              <a:effectLst/>
              <a:uFillTx/>
              <a:latin typeface="Arial"/>
            </a:endParaRPr>
          </a:p>
          <a:p>
            <a:pPr defTabSz="914400">
              <a:lnSpc>
                <a:spcPct val="100000"/>
              </a:lnSpc>
              <a:tabLst>
                <a:tab pos="1150560" algn="l"/>
              </a:tabLst>
            </a:pPr>
            <a:endParaRPr lang="it-IT" sz="2400" b="0" u="none" strike="noStrike">
              <a:solidFill>
                <a:srgbClr val="000000"/>
              </a:solidFill>
              <a:effectLst/>
              <a:uFillTx/>
              <a:latin typeface="Arial"/>
            </a:endParaRPr>
          </a:p>
          <a:p>
            <a:pPr defTabSz="914400">
              <a:lnSpc>
                <a:spcPct val="100000"/>
              </a:lnSpc>
              <a:tabLst>
                <a:tab pos="1150560" algn="l"/>
              </a:tabLst>
            </a:pPr>
            <a:r>
              <a:rPr lang="it-IT" sz="2400" b="1" u="none" strike="noStrike">
                <a:solidFill>
                  <a:srgbClr val="4472C4"/>
                </a:solidFill>
                <a:effectLst/>
                <a:uFillTx/>
                <a:latin typeface="Gill Sans MT"/>
                <a:ea typeface="Calibri"/>
              </a:rPr>
              <a:t>Attività realizzate</a:t>
            </a:r>
            <a:endParaRPr lang="it-IT" sz="2400" b="0" u="none" strike="noStrike">
              <a:solidFill>
                <a:srgbClr val="000000"/>
              </a:solidFill>
              <a:effectLst/>
              <a:uFillTx/>
              <a:latin typeface="Arial"/>
            </a:endParaRPr>
          </a:p>
        </p:txBody>
      </p:sp>
      <p:cxnSp>
        <p:nvCxnSpPr>
          <p:cNvPr id="391" name="Straight Connector 4"/>
          <p:cNvCxnSpPr/>
          <p:nvPr/>
        </p:nvCxnSpPr>
        <p:spPr>
          <a:xfrm>
            <a:off x="575280" y="1076040"/>
            <a:ext cx="2720520" cy="360"/>
          </a:xfrm>
          <a:prstGeom prst="straightConnector1">
            <a:avLst/>
          </a:prstGeom>
          <a:ln w="38160">
            <a:solidFill>
              <a:schemeClr val="accent1"/>
            </a:solidFill>
            <a:miter/>
          </a:ln>
        </p:spPr>
      </p:cxn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 name="TextBox 3"/>
          <p:cNvSpPr/>
          <p:nvPr/>
        </p:nvSpPr>
        <p:spPr>
          <a:xfrm>
            <a:off x="1354320" y="1765800"/>
            <a:ext cx="9657000" cy="25297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just" defTabSz="914400">
              <a:lnSpc>
                <a:spcPct val="100000"/>
              </a:lnSpc>
              <a:tabLst>
                <a:tab pos="1150560" algn="l"/>
              </a:tabLst>
            </a:pPr>
            <a:endParaRPr lang="it-IT" sz="2400" b="0" u="none" strike="noStrike">
              <a:solidFill>
                <a:srgbClr val="000000"/>
              </a:solidFill>
              <a:effectLst/>
              <a:uFillTx/>
              <a:latin typeface="Arial"/>
            </a:endParaRPr>
          </a:p>
          <a:p>
            <a:pPr algn="just" defTabSz="914400">
              <a:lnSpc>
                <a:spcPct val="100000"/>
              </a:lnSpc>
              <a:tabLst>
                <a:tab pos="1150560" algn="l"/>
              </a:tabLst>
            </a:pPr>
            <a:r>
              <a:rPr lang="it-IT" sz="2800" b="1" u="none" strike="noStrike">
                <a:solidFill>
                  <a:srgbClr val="4472C4"/>
                </a:solidFill>
                <a:effectLst/>
                <a:uFillTx/>
                <a:latin typeface="Gill Sans MT"/>
                <a:ea typeface="Calibri"/>
              </a:rPr>
              <a:t>C. CONVENZIONE DELLE NAZIONI UNITE SUI DIRITTI DELLE PERSONE CON DISABILITÀ (UNCRDP): RECEPIMENTO DELLE INDICAZIONI CONTENUTE NELL’ATTO DI INDIRIZZO</a:t>
            </a:r>
            <a:endParaRPr lang="it-IT" sz="2800" b="0" u="none" strike="noStrike">
              <a:solidFill>
                <a:srgbClr val="000000"/>
              </a:solidFill>
              <a:effectLst/>
              <a:uFillTx/>
              <a:latin typeface="Arial"/>
            </a:endParaRPr>
          </a:p>
          <a:p>
            <a:pPr defTabSz="914400">
              <a:lnSpc>
                <a:spcPct val="100000"/>
              </a:lnSpc>
              <a:tabLst>
                <a:tab pos="1150560" algn="l"/>
              </a:tabLst>
            </a:pPr>
            <a:endParaRPr lang="it-IT" sz="2400" b="0" u="none" strike="noStrike">
              <a:solidFill>
                <a:srgbClr val="000000"/>
              </a:solidFill>
              <a:effectLst/>
              <a:uFillTx/>
              <a:latin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 name="TextBox 8"/>
          <p:cNvSpPr/>
          <p:nvPr/>
        </p:nvSpPr>
        <p:spPr>
          <a:xfrm>
            <a:off x="505440" y="2026440"/>
            <a:ext cx="11036520" cy="28346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marL="342900" indent="-342900" algn="just" defTabSz="914400">
              <a:lnSpc>
                <a:spcPct val="100000"/>
              </a:lnSpc>
              <a:buClr>
                <a:srgbClr val="4472C4"/>
              </a:buClr>
              <a:buFont typeface="Arial" panose="020B0604020202020204" pitchFamily="34" charset="0"/>
              <a:buChar char="•"/>
            </a:pPr>
            <a:r>
              <a:rPr lang="it-IT" sz="2000" b="0" u="none" strike="noStrike" dirty="0">
                <a:solidFill>
                  <a:schemeClr val="accent1"/>
                </a:solidFill>
                <a:effectLst/>
                <a:uFillTx/>
                <a:latin typeface="Gill Sans MT"/>
              </a:rPr>
              <a:t>L’Italia ha ratificato la Convenzione e il relativo protocollo opzionale con la L. 18/2009.</a:t>
            </a:r>
            <a:endParaRPr lang="it-IT" sz="2000" b="0" u="none" strike="noStrike" dirty="0">
              <a:solidFill>
                <a:srgbClr val="000000"/>
              </a:solidFill>
              <a:effectLst/>
              <a:uFillTx/>
              <a:latin typeface="Arial"/>
            </a:endParaRPr>
          </a:p>
          <a:p>
            <a:pPr marL="342900" indent="-342900" algn="just" defTabSz="914400">
              <a:lnSpc>
                <a:spcPct val="100000"/>
              </a:lnSpc>
              <a:buFont typeface="Arial" panose="020B0604020202020204" pitchFamily="34" charset="0"/>
              <a:buChar char="•"/>
            </a:pPr>
            <a:endParaRPr lang="it-IT" sz="2000" b="0" u="none" strike="noStrike" dirty="0">
              <a:solidFill>
                <a:srgbClr val="000000"/>
              </a:solidFill>
              <a:effectLst/>
              <a:uFillTx/>
              <a:latin typeface="Arial"/>
            </a:endParaRPr>
          </a:p>
          <a:p>
            <a:pPr marL="342900" indent="-342900" algn="just" defTabSz="914400">
              <a:lnSpc>
                <a:spcPct val="100000"/>
              </a:lnSpc>
              <a:buClr>
                <a:srgbClr val="4472C4"/>
              </a:buClr>
              <a:buFont typeface="Arial" panose="020B0604020202020204" pitchFamily="34" charset="0"/>
              <a:buChar char="•"/>
            </a:pPr>
            <a:r>
              <a:rPr lang="it-IT" sz="2000" b="0" u="none" strike="noStrike" dirty="0">
                <a:solidFill>
                  <a:schemeClr val="accent1"/>
                </a:solidFill>
                <a:effectLst/>
                <a:uFillTx/>
                <a:latin typeface="Gill Sans MT"/>
              </a:rPr>
              <a:t>La Convenzione ONU sui diritti delle persone con disabilità consta di un preambolo e 50 articoli.</a:t>
            </a:r>
            <a:endParaRPr lang="it-IT" sz="2000" b="0" u="none" strike="noStrike" dirty="0">
              <a:solidFill>
                <a:srgbClr val="000000"/>
              </a:solidFill>
              <a:effectLst/>
              <a:uFillTx/>
              <a:latin typeface="Arial"/>
            </a:endParaRPr>
          </a:p>
          <a:p>
            <a:pPr marL="342900" indent="-342900" algn="just" defTabSz="914400">
              <a:lnSpc>
                <a:spcPct val="100000"/>
              </a:lnSpc>
              <a:buFont typeface="Arial" panose="020B0604020202020204" pitchFamily="34" charset="0"/>
              <a:buChar char="•"/>
            </a:pPr>
            <a:endParaRPr lang="it-IT" sz="2000" b="0" u="none" strike="noStrike" dirty="0">
              <a:solidFill>
                <a:srgbClr val="000000"/>
              </a:solidFill>
              <a:effectLst/>
              <a:uFillTx/>
              <a:latin typeface="Arial"/>
            </a:endParaRPr>
          </a:p>
          <a:p>
            <a:pPr marL="342900" indent="-342900" algn="just" defTabSz="914400">
              <a:lnSpc>
                <a:spcPct val="100000"/>
              </a:lnSpc>
              <a:buClr>
                <a:srgbClr val="4472C4"/>
              </a:buClr>
              <a:buFont typeface="Arial" panose="020B0604020202020204" pitchFamily="34" charset="0"/>
              <a:buChar char="•"/>
            </a:pPr>
            <a:r>
              <a:rPr lang="it-IT" sz="2000" b="0" u="none" strike="noStrike" dirty="0">
                <a:solidFill>
                  <a:schemeClr val="accent1"/>
                </a:solidFill>
                <a:effectLst/>
                <a:uFillTx/>
                <a:latin typeface="Gill Sans MT"/>
              </a:rPr>
              <a:t>Rappresenta uno strumento condiviso dalla comunità internazionale che segna valori e obiettivi per ampliare il grado di inclusione sociale delle persone disabili.</a:t>
            </a:r>
            <a:endParaRPr lang="it-IT" sz="2000" b="0" u="none" strike="noStrike" dirty="0">
              <a:solidFill>
                <a:srgbClr val="000000"/>
              </a:solidFill>
              <a:effectLst/>
              <a:uFillTx/>
              <a:latin typeface="Arial"/>
            </a:endParaRPr>
          </a:p>
          <a:p>
            <a:pPr marL="342900" indent="-342900" algn="just" defTabSz="914400">
              <a:lnSpc>
                <a:spcPct val="100000"/>
              </a:lnSpc>
              <a:buFont typeface="Arial" panose="020B0604020202020204" pitchFamily="34" charset="0"/>
              <a:buChar char="•"/>
            </a:pPr>
            <a:endParaRPr lang="it-IT" sz="2000" b="0" u="none" strike="noStrike" dirty="0">
              <a:solidFill>
                <a:srgbClr val="000000"/>
              </a:solidFill>
              <a:effectLst/>
              <a:uFillTx/>
              <a:latin typeface="Arial"/>
            </a:endParaRPr>
          </a:p>
          <a:p>
            <a:pPr marL="342900" indent="-342900" algn="just" defTabSz="914400">
              <a:lnSpc>
                <a:spcPct val="100000"/>
              </a:lnSpc>
              <a:buClr>
                <a:srgbClr val="4472C4"/>
              </a:buClr>
              <a:buFont typeface="Arial" panose="020B0604020202020204" pitchFamily="34" charset="0"/>
              <a:buChar char="•"/>
            </a:pPr>
            <a:r>
              <a:rPr lang="it-IT" sz="2000" b="0" u="none" strike="noStrike" dirty="0">
                <a:solidFill>
                  <a:schemeClr val="accent1"/>
                </a:solidFill>
                <a:effectLst/>
                <a:uFillTx/>
                <a:latin typeface="Gill Sans MT"/>
              </a:rPr>
              <a:t>Al fine di operare in aderenza al soddisfacimento della condizione abilitante, l’</a:t>
            </a:r>
            <a:r>
              <a:rPr lang="it-IT" sz="2000" b="0" u="none" strike="noStrike" dirty="0" err="1">
                <a:solidFill>
                  <a:schemeClr val="accent1"/>
                </a:solidFill>
                <a:effectLst/>
                <a:uFillTx/>
                <a:latin typeface="Gill Sans MT"/>
              </a:rPr>
              <a:t>AdG</a:t>
            </a:r>
            <a:r>
              <a:rPr lang="it-IT" sz="2000" b="0" u="none" strike="noStrike" dirty="0">
                <a:solidFill>
                  <a:schemeClr val="accent1"/>
                </a:solidFill>
                <a:effectLst/>
                <a:uFillTx/>
                <a:latin typeface="Gill Sans MT"/>
              </a:rPr>
              <a:t> FSE ha adottato un modello di attuazione collegato al rispetto della Carta dei Diritti UE. </a:t>
            </a:r>
            <a:endParaRPr lang="it-IT" sz="2000" b="0" u="none" strike="noStrike" dirty="0">
              <a:solidFill>
                <a:srgbClr val="000000"/>
              </a:solidFill>
              <a:effectLst/>
              <a:uFillTx/>
              <a:latin typeface="Arial"/>
            </a:endParaRPr>
          </a:p>
        </p:txBody>
      </p:sp>
      <p:sp>
        <p:nvSpPr>
          <p:cNvPr id="394" name="TextBox 2"/>
          <p:cNvSpPr/>
          <p:nvPr/>
        </p:nvSpPr>
        <p:spPr>
          <a:xfrm>
            <a:off x="591480" y="232560"/>
            <a:ext cx="10450800" cy="944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just" defTabSz="914400">
              <a:lnSpc>
                <a:spcPct val="100000"/>
              </a:lnSpc>
              <a:tabLst>
                <a:tab pos="1150560" algn="l"/>
              </a:tabLst>
            </a:pPr>
            <a:r>
              <a:rPr lang="it-IT" sz="2800" b="1" u="none" strike="noStrike">
                <a:solidFill>
                  <a:schemeClr val="accent1"/>
                </a:solidFill>
                <a:effectLst/>
                <a:uFillTx/>
                <a:latin typeface="Gill Sans MT"/>
              </a:rPr>
              <a:t>CONDIZIONE ABILITANTE DELLA PROGRAMMAZIONE 2021-2027</a:t>
            </a:r>
            <a:endParaRPr lang="it-IT" sz="2800" b="0" u="none" strike="noStrike">
              <a:solidFill>
                <a:srgbClr val="000000"/>
              </a:solidFill>
              <a:effectLst/>
              <a:uFillTx/>
              <a:latin typeface="Arial"/>
            </a:endParaRPr>
          </a:p>
        </p:txBody>
      </p:sp>
      <p:sp>
        <p:nvSpPr>
          <p:cNvPr id="395" name="TextBox 3"/>
          <p:cNvSpPr/>
          <p:nvPr/>
        </p:nvSpPr>
        <p:spPr>
          <a:xfrm>
            <a:off x="591480" y="921240"/>
            <a:ext cx="6913800" cy="11876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tabLst>
                <a:tab pos="1150560" algn="l"/>
              </a:tabLst>
            </a:pPr>
            <a:endParaRPr lang="it-IT" sz="2400" b="0" u="none" strike="noStrike">
              <a:solidFill>
                <a:srgbClr val="000000"/>
              </a:solidFill>
              <a:effectLst/>
              <a:uFillTx/>
              <a:latin typeface="Arial"/>
            </a:endParaRPr>
          </a:p>
          <a:p>
            <a:pPr defTabSz="914400">
              <a:lnSpc>
                <a:spcPct val="100000"/>
              </a:lnSpc>
              <a:tabLst>
                <a:tab pos="1150560" algn="l"/>
              </a:tabLst>
            </a:pPr>
            <a:r>
              <a:rPr lang="it-IT" sz="2400" b="1" u="none" strike="noStrike">
                <a:solidFill>
                  <a:srgbClr val="4472C4"/>
                </a:solidFill>
                <a:effectLst/>
                <a:uFillTx/>
                <a:latin typeface="Gill Sans MT"/>
                <a:ea typeface="Calibri"/>
              </a:rPr>
              <a:t>La Convenzione Nazioni Unite</a:t>
            </a:r>
            <a:endParaRPr lang="it-IT" sz="2400" b="0" u="none" strike="noStrike">
              <a:solidFill>
                <a:srgbClr val="000000"/>
              </a:solidFill>
              <a:effectLst/>
              <a:uFillTx/>
              <a:latin typeface="Arial"/>
            </a:endParaRPr>
          </a:p>
          <a:p>
            <a:pPr defTabSz="914400">
              <a:lnSpc>
                <a:spcPct val="100000"/>
              </a:lnSpc>
              <a:tabLst>
                <a:tab pos="1150560" algn="l"/>
              </a:tabLst>
            </a:pPr>
            <a:endParaRPr lang="it-IT" sz="2400" b="0" u="none" strike="noStrike">
              <a:solidFill>
                <a:srgbClr val="000000"/>
              </a:solidFill>
              <a:effectLst/>
              <a:uFillTx/>
              <a:latin typeface="Arial"/>
            </a:endParaRPr>
          </a:p>
        </p:txBody>
      </p:sp>
      <p:cxnSp>
        <p:nvCxnSpPr>
          <p:cNvPr id="396" name="Straight Connector 4"/>
          <p:cNvCxnSpPr/>
          <p:nvPr/>
        </p:nvCxnSpPr>
        <p:spPr>
          <a:xfrm>
            <a:off x="686520" y="1199880"/>
            <a:ext cx="2720160" cy="360"/>
          </a:xfrm>
          <a:prstGeom prst="straightConnector1">
            <a:avLst/>
          </a:prstGeom>
          <a:ln w="38160">
            <a:solidFill>
              <a:schemeClr val="accent1"/>
            </a:solidFill>
            <a:miter/>
          </a:ln>
        </p:spPr>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 name="TextBox 12"/>
          <p:cNvSpPr/>
          <p:nvPr/>
        </p:nvSpPr>
        <p:spPr>
          <a:xfrm>
            <a:off x="470880" y="1620000"/>
            <a:ext cx="11229120" cy="3691865"/>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gn="just" defTabSz="914400">
              <a:lnSpc>
                <a:spcPct val="100000"/>
              </a:lnSpc>
            </a:pPr>
            <a:r>
              <a:rPr lang="it-IT" sz="1800" b="0" u="none" strike="noStrike" dirty="0">
                <a:solidFill>
                  <a:schemeClr val="accent1"/>
                </a:solidFill>
                <a:effectLst/>
                <a:uFillTx/>
                <a:latin typeface="Gill Sans MT"/>
              </a:rPr>
              <a:t>La Regione Lazio ha coinvolto nel partenariato sociale, </a:t>
            </a:r>
            <a:r>
              <a:rPr lang="it-IT" sz="1800" b="1" u="none" strike="noStrike" dirty="0">
                <a:solidFill>
                  <a:schemeClr val="accent1"/>
                </a:solidFill>
                <a:effectLst/>
                <a:uFillTx/>
                <a:latin typeface="Gill Sans MT"/>
              </a:rPr>
              <a:t>nella fase di predisposizione dei PR FSE+ e FESR</a:t>
            </a:r>
            <a:r>
              <a:rPr lang="it-IT" sz="1800" b="0" u="none" strike="noStrike" dirty="0">
                <a:solidFill>
                  <a:schemeClr val="accent1"/>
                </a:solidFill>
                <a:effectLst/>
                <a:uFillTx/>
                <a:latin typeface="Gill Sans MT"/>
              </a:rPr>
              <a:t>, le organizzazioni della società civile maggiormente rappresentative e impegnate nella tutela delle persone con disabilità (nel periodo 2021-2022).</a:t>
            </a:r>
            <a:endParaRPr lang="it-IT" sz="1800" b="0" u="none" strike="noStrike" dirty="0">
              <a:solidFill>
                <a:srgbClr val="000000"/>
              </a:solidFill>
              <a:effectLst/>
              <a:uFillTx/>
              <a:latin typeface="Arial"/>
            </a:endParaRPr>
          </a:p>
          <a:p>
            <a:pPr algn="just" defTabSz="914400">
              <a:lnSpc>
                <a:spcPct val="100000"/>
              </a:lnSpc>
            </a:pPr>
            <a:r>
              <a:rPr lang="it-IT" sz="1800" b="0" u="none" strike="noStrike" dirty="0">
                <a:solidFill>
                  <a:schemeClr val="accent1"/>
                </a:solidFill>
                <a:effectLst/>
                <a:uFillTx/>
                <a:latin typeface="Gill Sans MT"/>
                <a:ea typeface="Microsoft YaHei"/>
              </a:rPr>
              <a:t>Inoltre sono state coinvolte nella fase di </a:t>
            </a:r>
            <a:r>
              <a:rPr lang="it-IT" sz="1800" b="1" u="none" strike="noStrike" dirty="0">
                <a:solidFill>
                  <a:schemeClr val="accent1"/>
                </a:solidFill>
                <a:effectLst/>
                <a:uFillTx/>
                <a:latin typeface="Gill Sans MT"/>
                <a:ea typeface="Microsoft YaHei"/>
              </a:rPr>
              <a:t>costituzione del </a:t>
            </a:r>
            <a:r>
              <a:rPr lang="it-IT" sz="1800" b="1" u="none" strike="noStrike" dirty="0" err="1">
                <a:solidFill>
                  <a:schemeClr val="accent1"/>
                </a:solidFill>
                <a:effectLst/>
                <a:uFillTx/>
                <a:latin typeface="Gill Sans MT"/>
                <a:ea typeface="Microsoft YaHei"/>
              </a:rPr>
              <a:t>CdS</a:t>
            </a:r>
            <a:r>
              <a:rPr lang="it-IT" sz="1800" b="1" u="none" strike="noStrike" dirty="0">
                <a:solidFill>
                  <a:schemeClr val="accent1"/>
                </a:solidFill>
                <a:effectLst/>
                <a:uFillTx/>
                <a:latin typeface="Gill Sans MT"/>
                <a:ea typeface="Microsoft YaHei"/>
              </a:rPr>
              <a:t> del PR FSE+</a:t>
            </a:r>
            <a:r>
              <a:rPr lang="it-IT" sz="1800" b="0" u="none" strike="noStrike" dirty="0">
                <a:solidFill>
                  <a:schemeClr val="accent1"/>
                </a:solidFill>
                <a:effectLst/>
                <a:uFillTx/>
                <a:latin typeface="Gill Sans MT"/>
                <a:ea typeface="Microsoft YaHei"/>
              </a:rPr>
              <a:t> le seguenti associazioni</a:t>
            </a:r>
            <a:endParaRPr lang="it-IT" sz="1800" b="0" u="none" strike="noStrike" dirty="0">
              <a:solidFill>
                <a:srgbClr val="000000"/>
              </a:solidFill>
              <a:effectLst/>
              <a:uFillTx/>
              <a:latin typeface="Arial"/>
            </a:endParaRPr>
          </a:p>
          <a:p>
            <a:pPr algn="just" defTabSz="914400">
              <a:lnSpc>
                <a:spcPct val="100000"/>
              </a:lnSpc>
            </a:pPr>
            <a:endParaRPr lang="it-IT" sz="1800" b="0" u="none" strike="noStrike" dirty="0">
              <a:solidFill>
                <a:srgbClr val="000000"/>
              </a:solidFill>
              <a:effectLst/>
              <a:uFillTx/>
              <a:latin typeface="Arial"/>
            </a:endParaRPr>
          </a:p>
          <a:p>
            <a:pPr marL="285750" indent="-285750" algn="just" defTabSz="914400">
              <a:lnSpc>
                <a:spcPct val="100000"/>
              </a:lnSpc>
              <a:buClr>
                <a:srgbClr val="4472C4"/>
              </a:buClr>
              <a:buFont typeface="Arial" panose="020B0604020202020204" pitchFamily="34" charset="0"/>
              <a:buChar char="•"/>
            </a:pPr>
            <a:r>
              <a:rPr lang="it-IT" sz="1800" b="0" u="none" strike="noStrike" dirty="0">
                <a:solidFill>
                  <a:schemeClr val="accent1"/>
                </a:solidFill>
                <a:effectLst/>
                <a:uFillTx/>
                <a:latin typeface="Gill Sans MT"/>
                <a:ea typeface="Microsoft YaHei"/>
              </a:rPr>
              <a:t>Consulta regionale per i problemi della disabilità e dell'handicap </a:t>
            </a:r>
            <a:endParaRPr lang="it-IT" sz="1800" b="0" u="none" strike="noStrike" dirty="0">
              <a:solidFill>
                <a:srgbClr val="000000"/>
              </a:solidFill>
              <a:effectLst/>
              <a:uFillTx/>
              <a:latin typeface="Arial"/>
            </a:endParaRPr>
          </a:p>
          <a:p>
            <a:pPr marL="285750" indent="-285750" algn="just" defTabSz="914400">
              <a:lnSpc>
                <a:spcPct val="100000"/>
              </a:lnSpc>
              <a:buClr>
                <a:srgbClr val="4472C4"/>
              </a:buClr>
              <a:buFont typeface="Arial" panose="020B0604020202020204" pitchFamily="34" charset="0"/>
              <a:buChar char="•"/>
            </a:pPr>
            <a:r>
              <a:rPr lang="it-IT" sz="1800" b="0" u="none" strike="noStrike" dirty="0">
                <a:solidFill>
                  <a:schemeClr val="accent1"/>
                </a:solidFill>
                <a:effectLst/>
                <a:uFillTx/>
                <a:latin typeface="Gill Sans MT"/>
                <a:ea typeface="Microsoft YaHei"/>
              </a:rPr>
              <a:t>Centro Servizi per il Volontariato</a:t>
            </a:r>
            <a:endParaRPr lang="it-IT" sz="1800" b="0" u="none" strike="noStrike" dirty="0">
              <a:solidFill>
                <a:srgbClr val="000000"/>
              </a:solidFill>
              <a:effectLst/>
              <a:uFillTx/>
              <a:latin typeface="Arial"/>
            </a:endParaRPr>
          </a:p>
          <a:p>
            <a:pPr marL="285750" indent="-285750" algn="just" defTabSz="914400">
              <a:lnSpc>
                <a:spcPct val="100000"/>
              </a:lnSpc>
              <a:buClr>
                <a:srgbClr val="4472C4"/>
              </a:buClr>
              <a:buFont typeface="Arial" panose="020B0604020202020204" pitchFamily="34" charset="0"/>
              <a:buChar char="•"/>
            </a:pPr>
            <a:r>
              <a:rPr lang="it-IT" sz="1800" b="0" u="none" strike="noStrike" dirty="0">
                <a:solidFill>
                  <a:schemeClr val="accent1"/>
                </a:solidFill>
                <a:effectLst/>
                <a:uFillTx/>
                <a:latin typeface="Gill Sans MT"/>
                <a:ea typeface="Microsoft YaHei"/>
              </a:rPr>
              <a:t>A</a:t>
            </a:r>
            <a:r>
              <a:rPr lang="it-IT" sz="1800" b="0" u="none" strike="noStrike" dirty="0">
                <a:solidFill>
                  <a:schemeClr val="accent1"/>
                </a:solidFill>
                <a:effectLst/>
                <a:uFillTx/>
                <a:latin typeface="Gill Sans MT"/>
              </a:rPr>
              <a:t>l fine di consentire una efficace funzione di vigilanza sul rispetto dei principi della Convenzione UNCRPD, il </a:t>
            </a:r>
            <a:r>
              <a:rPr lang="it-IT" sz="1800" b="1" u="none" strike="noStrike" dirty="0">
                <a:solidFill>
                  <a:schemeClr val="accent1"/>
                </a:solidFill>
                <a:effectLst/>
                <a:uFillTx/>
                <a:latin typeface="Gill Sans MT"/>
              </a:rPr>
              <a:t>Dipartimento delle politiche in favore delle persone con disabilità della Presidenza del Consiglio, è stato integrato e partecipa al Comitato di sorveglianza </a:t>
            </a:r>
            <a:r>
              <a:rPr lang="it-IT" sz="1800" b="0" u="none" strike="noStrike" dirty="0">
                <a:solidFill>
                  <a:schemeClr val="accent1"/>
                </a:solidFill>
                <a:effectLst/>
                <a:uFillTx/>
                <a:latin typeface="Gill Sans MT"/>
              </a:rPr>
              <a:t>del Programma.</a:t>
            </a:r>
            <a:endParaRPr lang="it-IT" sz="1800" b="0" u="none" strike="noStrike" dirty="0">
              <a:solidFill>
                <a:srgbClr val="000000"/>
              </a:solidFill>
              <a:effectLst/>
              <a:uFillTx/>
              <a:latin typeface="Arial"/>
            </a:endParaRPr>
          </a:p>
          <a:p>
            <a:pPr marL="285840" indent="-285840" algn="just" defTabSz="914400">
              <a:lnSpc>
                <a:spcPct val="100000"/>
              </a:lnSpc>
              <a:buClr>
                <a:srgbClr val="4472C4"/>
              </a:buClr>
              <a:buFont typeface="Wingdings" charset="2"/>
              <a:buChar char=""/>
            </a:pPr>
            <a:endParaRPr lang="it-IT" sz="1800" b="0" u="none" strike="noStrike" dirty="0">
              <a:solidFill>
                <a:srgbClr val="000000"/>
              </a:solidFill>
              <a:effectLst/>
              <a:uFillTx/>
              <a:latin typeface="Arial"/>
            </a:endParaRPr>
          </a:p>
          <a:p>
            <a:pPr algn="ctr" defTabSz="914400">
              <a:lnSpc>
                <a:spcPct val="100000"/>
              </a:lnSpc>
            </a:pPr>
            <a:r>
              <a:rPr lang="it-IT" sz="1800" b="0" u="none" strike="noStrike" dirty="0">
                <a:solidFill>
                  <a:schemeClr val="accent1"/>
                </a:solidFill>
                <a:effectLst/>
                <a:uFillTx/>
                <a:latin typeface="Gill Sans MT"/>
              </a:rPr>
              <a:t>L’</a:t>
            </a:r>
            <a:r>
              <a:rPr lang="it-IT" sz="1800" b="0" u="none" strike="noStrike" dirty="0" err="1">
                <a:solidFill>
                  <a:schemeClr val="accent1"/>
                </a:solidFill>
                <a:effectLst/>
                <a:uFillTx/>
                <a:latin typeface="Gill Sans MT"/>
              </a:rPr>
              <a:t>AdG</a:t>
            </a:r>
            <a:r>
              <a:rPr lang="it-IT" sz="1800" b="0" u="none" strike="noStrike" dirty="0">
                <a:solidFill>
                  <a:schemeClr val="accent1"/>
                </a:solidFill>
                <a:effectLst/>
                <a:uFillTx/>
                <a:latin typeface="Gill Sans MT"/>
              </a:rPr>
              <a:t> ha recepito le indicazioni e le raccomandazioni contenuto </a:t>
            </a:r>
          </a:p>
          <a:p>
            <a:pPr algn="ctr" defTabSz="914400">
              <a:lnSpc>
                <a:spcPct val="100000"/>
              </a:lnSpc>
            </a:pPr>
            <a:r>
              <a:rPr lang="it-IT" sz="1800" b="0" u="none" strike="noStrike" dirty="0">
                <a:solidFill>
                  <a:schemeClr val="accent1"/>
                </a:solidFill>
                <a:effectLst/>
                <a:uFillTx/>
                <a:latin typeface="Gill Sans MT"/>
              </a:rPr>
              <a:t>nell’</a:t>
            </a:r>
            <a:r>
              <a:rPr lang="it-IT" sz="1800" b="1" u="none" strike="noStrike" dirty="0">
                <a:solidFill>
                  <a:schemeClr val="accent1"/>
                </a:solidFill>
                <a:effectLst/>
                <a:uFillTx/>
                <a:latin typeface="Gill Sans MT"/>
              </a:rPr>
              <a:t>Atto di indirizzo (Presidenza del Consiglio dei Ministri) del 2023</a:t>
            </a:r>
            <a:endParaRPr lang="it-IT" sz="1800" b="0" u="none" strike="noStrike" dirty="0">
              <a:solidFill>
                <a:srgbClr val="000000"/>
              </a:solidFill>
              <a:effectLst/>
              <a:uFillTx/>
              <a:latin typeface="Arial"/>
            </a:endParaRPr>
          </a:p>
        </p:txBody>
      </p:sp>
      <p:sp>
        <p:nvSpPr>
          <p:cNvPr id="398" name="TextBox 13"/>
          <p:cNvSpPr/>
          <p:nvPr/>
        </p:nvSpPr>
        <p:spPr>
          <a:xfrm>
            <a:off x="470880" y="215280"/>
            <a:ext cx="11321280" cy="521766"/>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gn="just" defTabSz="914400">
              <a:lnSpc>
                <a:spcPct val="100000"/>
              </a:lnSpc>
              <a:tabLst>
                <a:tab pos="1150560" algn="l"/>
              </a:tabLst>
            </a:pPr>
            <a:r>
              <a:rPr lang="it-IT" sz="2800" b="1" u="none" strike="noStrike" dirty="0">
                <a:solidFill>
                  <a:schemeClr val="accent1"/>
                </a:solidFill>
                <a:effectLst/>
                <a:uFillTx/>
                <a:latin typeface="Gill Sans MT"/>
              </a:rPr>
              <a:t>RECEPIMENTO DELLE INDICAZIONI ATTO INDIRIZZO (1/5)</a:t>
            </a:r>
            <a:endParaRPr lang="it-IT" sz="2400" b="0" u="none" strike="noStrike" dirty="0">
              <a:solidFill>
                <a:srgbClr val="000000"/>
              </a:solidFill>
              <a:effectLst/>
              <a:uFillTx/>
              <a:latin typeface="Arial"/>
            </a:endParaRPr>
          </a:p>
        </p:txBody>
      </p:sp>
      <p:sp>
        <p:nvSpPr>
          <p:cNvPr id="399" name="TextBox 14"/>
          <p:cNvSpPr/>
          <p:nvPr/>
        </p:nvSpPr>
        <p:spPr>
          <a:xfrm>
            <a:off x="470880" y="950463"/>
            <a:ext cx="6913800" cy="4561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tabLst>
                <a:tab pos="1150560" algn="l"/>
              </a:tabLst>
            </a:pPr>
            <a:r>
              <a:rPr lang="it-IT" sz="2400" b="1" u="none" strike="noStrike" dirty="0">
                <a:solidFill>
                  <a:srgbClr val="4472C4"/>
                </a:solidFill>
                <a:effectLst/>
                <a:uFillTx/>
                <a:latin typeface="Gill Sans MT"/>
                <a:ea typeface="Calibri"/>
              </a:rPr>
              <a:t>Attività realizzate</a:t>
            </a:r>
            <a:endParaRPr lang="it-IT" sz="2400" b="0" u="none" strike="noStrike" dirty="0">
              <a:solidFill>
                <a:srgbClr val="000000"/>
              </a:solidFill>
              <a:effectLst/>
              <a:uFillTx/>
              <a:latin typeface="Arial"/>
            </a:endParaRPr>
          </a:p>
        </p:txBody>
      </p:sp>
      <p:cxnSp>
        <p:nvCxnSpPr>
          <p:cNvPr id="400" name="Straight Connector 5"/>
          <p:cNvCxnSpPr/>
          <p:nvPr/>
        </p:nvCxnSpPr>
        <p:spPr>
          <a:xfrm>
            <a:off x="560666" y="821943"/>
            <a:ext cx="2720160" cy="360"/>
          </a:xfrm>
          <a:prstGeom prst="straightConnector1">
            <a:avLst/>
          </a:prstGeom>
          <a:ln w="38160">
            <a:solidFill>
              <a:schemeClr val="accent1"/>
            </a:solidFill>
            <a:miter/>
          </a:ln>
        </p:spPr>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1" name="TextBox 8"/>
          <p:cNvSpPr/>
          <p:nvPr/>
        </p:nvSpPr>
        <p:spPr>
          <a:xfrm>
            <a:off x="470880" y="1600740"/>
            <a:ext cx="11139229" cy="3656520"/>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gn="just" defTabSz="914400">
              <a:lnSpc>
                <a:spcPct val="100000"/>
              </a:lnSpc>
            </a:pPr>
            <a:r>
              <a:rPr lang="it-IT" sz="1800" b="0" u="none" strike="noStrike" dirty="0">
                <a:solidFill>
                  <a:schemeClr val="accent1"/>
                </a:solidFill>
                <a:effectLst/>
                <a:uFillTx/>
                <a:latin typeface="Gill Sans MT"/>
              </a:rPr>
              <a:t>Primo atto realizzato: </a:t>
            </a:r>
            <a:r>
              <a:rPr lang="it-IT" sz="1800" b="1" u="none" strike="noStrike" dirty="0">
                <a:solidFill>
                  <a:schemeClr val="accent1"/>
                </a:solidFill>
                <a:effectLst/>
                <a:uFillTx/>
                <a:latin typeface="Gill Sans MT"/>
              </a:rPr>
              <a:t>al Punto di Contatto della Carta dei Diritti UE</a:t>
            </a:r>
            <a:r>
              <a:rPr lang="it-IT" sz="1800" b="0" u="none" strike="noStrike" dirty="0">
                <a:solidFill>
                  <a:schemeClr val="accent1"/>
                </a:solidFill>
                <a:effectLst/>
                <a:uFillTx/>
                <a:latin typeface="Gill Sans MT"/>
              </a:rPr>
              <a:t> sono stati affidati i seguenti compiti:</a:t>
            </a:r>
            <a:endParaRPr lang="it-IT" sz="1800" b="0" u="none" strike="noStrike" dirty="0">
              <a:solidFill>
                <a:srgbClr val="000000"/>
              </a:solidFill>
              <a:effectLst/>
              <a:uFillTx/>
              <a:latin typeface="Arial"/>
            </a:endParaRPr>
          </a:p>
          <a:p>
            <a:pPr algn="just" defTabSz="914400">
              <a:lnSpc>
                <a:spcPct val="100000"/>
              </a:lnSpc>
            </a:pPr>
            <a:endParaRPr lang="it-IT" sz="1800" b="0" u="none" strike="noStrike" dirty="0">
              <a:solidFill>
                <a:srgbClr val="000000"/>
              </a:solidFill>
              <a:effectLst/>
              <a:uFillTx/>
              <a:latin typeface="Arial"/>
            </a:endParaRPr>
          </a:p>
          <a:p>
            <a:pPr marL="285750" indent="-285750" algn="just" defTabSz="914400">
              <a:lnSpc>
                <a:spcPct val="100000"/>
              </a:lnSpc>
              <a:buClr>
                <a:srgbClr val="4472C4"/>
              </a:buClr>
              <a:buFont typeface="Arial" panose="020B0604020202020204" pitchFamily="34" charset="0"/>
              <a:buChar char="•"/>
            </a:pPr>
            <a:r>
              <a:rPr lang="it-IT" sz="1800" b="0" u="none" strike="noStrike" dirty="0">
                <a:solidFill>
                  <a:schemeClr val="accent1"/>
                </a:solidFill>
                <a:effectLst/>
                <a:uFillTx/>
                <a:latin typeface="Gill Sans MT"/>
              </a:rPr>
              <a:t>Adottare procedure per la segnalazione dei reclami, predisposta all’interno del </a:t>
            </a:r>
            <a:r>
              <a:rPr lang="it-IT" sz="1800" b="0" u="none" strike="noStrike" dirty="0" err="1">
                <a:solidFill>
                  <a:schemeClr val="accent1"/>
                </a:solidFill>
                <a:effectLst/>
                <a:uFillTx/>
                <a:latin typeface="Gill Sans MT"/>
              </a:rPr>
              <a:t>Si.Ge.Co</a:t>
            </a:r>
            <a:r>
              <a:rPr lang="it-IT" sz="1800" b="0" u="none" strike="noStrike" dirty="0">
                <a:solidFill>
                  <a:schemeClr val="accent1"/>
                </a:solidFill>
                <a:effectLst/>
                <a:uFillTx/>
                <a:latin typeface="Gill Sans MT"/>
              </a:rPr>
              <a:t>.</a:t>
            </a:r>
            <a:endParaRPr lang="it-IT" sz="1800" b="0" u="none" strike="noStrike" dirty="0">
              <a:solidFill>
                <a:srgbClr val="000000"/>
              </a:solidFill>
              <a:effectLst/>
              <a:uFillTx/>
              <a:latin typeface="Arial"/>
            </a:endParaRPr>
          </a:p>
          <a:p>
            <a:pPr marL="285750" indent="-285750" algn="just" defTabSz="914400">
              <a:lnSpc>
                <a:spcPct val="100000"/>
              </a:lnSpc>
              <a:buClr>
                <a:srgbClr val="4472C4"/>
              </a:buClr>
              <a:buFont typeface="Arial" panose="020B0604020202020204" pitchFamily="34" charset="0"/>
              <a:buChar char="•"/>
            </a:pPr>
            <a:r>
              <a:rPr lang="it-IT" sz="1800" b="0" u="none" strike="noStrike" dirty="0">
                <a:solidFill>
                  <a:schemeClr val="accent1"/>
                </a:solidFill>
                <a:effectLst/>
                <a:uFillTx/>
                <a:latin typeface="Gill Sans MT"/>
              </a:rPr>
              <a:t>Adozione delle stesse modalità di segnalazione e ricezione di reclami </a:t>
            </a:r>
            <a:r>
              <a:rPr lang="it-IT" sz="1800" b="1" u="none" strike="noStrike" dirty="0">
                <a:solidFill>
                  <a:schemeClr val="accent1"/>
                </a:solidFill>
                <a:effectLst/>
                <a:uFillTx/>
                <a:latin typeface="Gill Sans MT"/>
              </a:rPr>
              <a:t>(stessa mail e moduli previsti per la Carta dei Diritti UE sul sito Lazio Europa</a:t>
            </a:r>
            <a:r>
              <a:rPr lang="it-IT" sz="1800" b="0" u="none" strike="noStrike" dirty="0">
                <a:solidFill>
                  <a:schemeClr val="accent1"/>
                </a:solidFill>
                <a:effectLst/>
                <a:uFillTx/>
                <a:latin typeface="Gill Sans MT"/>
              </a:rPr>
              <a:t>).</a:t>
            </a:r>
            <a:endParaRPr lang="it-IT" sz="1800" b="0" u="none" strike="noStrike" dirty="0">
              <a:solidFill>
                <a:srgbClr val="000000"/>
              </a:solidFill>
              <a:effectLst/>
              <a:uFillTx/>
              <a:latin typeface="Arial"/>
            </a:endParaRPr>
          </a:p>
          <a:p>
            <a:pPr marL="285750" indent="-285750" algn="just" defTabSz="914400">
              <a:lnSpc>
                <a:spcPct val="100000"/>
              </a:lnSpc>
              <a:buClr>
                <a:srgbClr val="4472C4"/>
              </a:buClr>
              <a:buFont typeface="Arial" panose="020B0604020202020204" pitchFamily="34" charset="0"/>
              <a:buChar char="•"/>
            </a:pPr>
            <a:r>
              <a:rPr lang="it-IT" sz="1800" b="0" u="none" strike="noStrike" dirty="0">
                <a:solidFill>
                  <a:schemeClr val="accent1"/>
                </a:solidFill>
                <a:effectLst/>
                <a:uFillTx/>
                <a:latin typeface="Gill Sans MT"/>
              </a:rPr>
              <a:t>Attività di monitoraggio dei canali di ricezione dei reclami e istruttoria di ogni reclamo. </a:t>
            </a:r>
            <a:endParaRPr lang="it-IT" sz="1800" b="0" u="none" strike="noStrike" dirty="0">
              <a:solidFill>
                <a:srgbClr val="000000"/>
              </a:solidFill>
              <a:effectLst/>
              <a:uFillTx/>
              <a:latin typeface="Arial"/>
            </a:endParaRPr>
          </a:p>
          <a:p>
            <a:pPr algn="just" defTabSz="914400">
              <a:lnSpc>
                <a:spcPct val="100000"/>
              </a:lnSpc>
            </a:pPr>
            <a:endParaRPr lang="it-IT" sz="1800" b="0" u="none" strike="noStrike" dirty="0">
              <a:solidFill>
                <a:srgbClr val="000000"/>
              </a:solidFill>
              <a:effectLst/>
              <a:uFillTx/>
              <a:latin typeface="Arial"/>
            </a:endParaRPr>
          </a:p>
          <a:p>
            <a:pPr algn="just" defTabSz="914400">
              <a:lnSpc>
                <a:spcPct val="100000"/>
              </a:lnSpc>
            </a:pPr>
            <a:r>
              <a:rPr lang="it-IT" sz="1800" b="0" u="none" strike="noStrike" dirty="0">
                <a:solidFill>
                  <a:schemeClr val="accent1"/>
                </a:solidFill>
                <a:effectLst/>
                <a:uFillTx/>
                <a:latin typeface="Gill Sans MT"/>
              </a:rPr>
              <a:t>In caso di verifica di casi di non rispetto della Convenzione o di non conformità riscontrate, il Punto di Contatto e l’</a:t>
            </a:r>
            <a:r>
              <a:rPr lang="it-IT" sz="1800" b="0" u="none" strike="noStrike" dirty="0" err="1">
                <a:solidFill>
                  <a:schemeClr val="accent1"/>
                </a:solidFill>
                <a:effectLst/>
                <a:uFillTx/>
                <a:latin typeface="Gill Sans MT"/>
              </a:rPr>
              <a:t>AdG</a:t>
            </a:r>
            <a:r>
              <a:rPr lang="it-IT" sz="1800" b="0" u="none" strike="noStrike" dirty="0">
                <a:solidFill>
                  <a:schemeClr val="accent1"/>
                </a:solidFill>
                <a:effectLst/>
                <a:uFillTx/>
                <a:latin typeface="Gill Sans MT"/>
              </a:rPr>
              <a:t> FSE adottano le </a:t>
            </a:r>
            <a:r>
              <a:rPr lang="it-IT" sz="1800" b="1" u="none" strike="noStrike" dirty="0">
                <a:solidFill>
                  <a:schemeClr val="accent1"/>
                </a:solidFill>
                <a:effectLst/>
                <a:uFillTx/>
                <a:latin typeface="Gill Sans MT"/>
              </a:rPr>
              <a:t>necessarie misure correttive.</a:t>
            </a:r>
            <a:endParaRPr lang="it-IT" sz="1800" b="0" u="none" strike="noStrike" dirty="0">
              <a:solidFill>
                <a:srgbClr val="000000"/>
              </a:solidFill>
              <a:effectLst/>
              <a:uFillTx/>
              <a:latin typeface="Arial"/>
            </a:endParaRPr>
          </a:p>
          <a:p>
            <a:pPr algn="just" defTabSz="914400">
              <a:lnSpc>
                <a:spcPct val="100000"/>
              </a:lnSpc>
            </a:pPr>
            <a:endParaRPr lang="it-IT" sz="1800" b="0" u="none" strike="noStrike" dirty="0">
              <a:solidFill>
                <a:srgbClr val="000000"/>
              </a:solidFill>
              <a:effectLst/>
              <a:uFillTx/>
              <a:latin typeface="Arial"/>
            </a:endParaRPr>
          </a:p>
          <a:p>
            <a:pPr algn="just" defTabSz="914400">
              <a:lnSpc>
                <a:spcPct val="100000"/>
              </a:lnSpc>
            </a:pPr>
            <a:r>
              <a:rPr lang="it-IT" sz="1800" b="0" u="none" strike="noStrike" dirty="0">
                <a:solidFill>
                  <a:schemeClr val="accent1"/>
                </a:solidFill>
                <a:effectLst/>
                <a:uFillTx/>
                <a:latin typeface="Gill Sans MT"/>
              </a:rPr>
              <a:t>Il Punto di Contatto </a:t>
            </a:r>
            <a:r>
              <a:rPr lang="it-IT" sz="1800" b="1" u="none" strike="noStrike" dirty="0">
                <a:solidFill>
                  <a:schemeClr val="accent1"/>
                </a:solidFill>
                <a:effectLst/>
                <a:uFillTx/>
                <a:latin typeface="Gill Sans MT"/>
              </a:rPr>
              <a:t>informa il </a:t>
            </a:r>
            <a:r>
              <a:rPr lang="it-IT" sz="1800" b="1" u="none" strike="noStrike" dirty="0" err="1">
                <a:solidFill>
                  <a:schemeClr val="accent1"/>
                </a:solidFill>
                <a:effectLst/>
                <a:uFillTx/>
                <a:latin typeface="Gill Sans MT"/>
              </a:rPr>
              <a:t>CdS</a:t>
            </a:r>
            <a:r>
              <a:rPr lang="it-IT" sz="1800" b="1" u="none" strike="noStrike" dirty="0">
                <a:solidFill>
                  <a:schemeClr val="accent1"/>
                </a:solidFill>
                <a:effectLst/>
                <a:uFillTx/>
                <a:latin typeface="Gill Sans MT"/>
              </a:rPr>
              <a:t> con cadenza annuale</a:t>
            </a:r>
            <a:r>
              <a:rPr lang="it-IT" sz="1800" b="0" u="none" strike="noStrike" dirty="0">
                <a:solidFill>
                  <a:schemeClr val="accent1"/>
                </a:solidFill>
                <a:effectLst/>
                <a:uFillTx/>
                <a:latin typeface="Gill Sans MT"/>
              </a:rPr>
              <a:t>. </a:t>
            </a:r>
            <a:endParaRPr lang="it-IT" sz="1800" b="0" u="none" strike="noStrike" dirty="0">
              <a:solidFill>
                <a:srgbClr val="000000"/>
              </a:solidFill>
              <a:effectLst/>
              <a:uFillTx/>
              <a:latin typeface="Arial"/>
            </a:endParaRPr>
          </a:p>
          <a:p>
            <a:pPr algn="just" defTabSz="914400">
              <a:lnSpc>
                <a:spcPct val="100000"/>
              </a:lnSpc>
            </a:pPr>
            <a:endParaRPr lang="it-IT" sz="1800" b="0" u="none" strike="noStrike" dirty="0">
              <a:solidFill>
                <a:srgbClr val="000000"/>
              </a:solidFill>
              <a:effectLst/>
              <a:uFillTx/>
              <a:latin typeface="Arial"/>
            </a:endParaRPr>
          </a:p>
          <a:p>
            <a:pPr algn="just" defTabSz="914400">
              <a:lnSpc>
                <a:spcPct val="100000"/>
              </a:lnSpc>
            </a:pPr>
            <a:r>
              <a:rPr lang="it-IT" sz="1800" b="1" u="none" strike="noStrike" dirty="0">
                <a:solidFill>
                  <a:schemeClr val="accent1"/>
                </a:solidFill>
                <a:effectLst/>
                <a:uFillTx/>
                <a:latin typeface="Gill Sans MT"/>
              </a:rPr>
              <a:t>Allo stato attuale non è pervenuto alcun reclamo formale.</a:t>
            </a:r>
            <a:endParaRPr lang="it-IT" sz="1800" b="0" u="none" strike="noStrike" dirty="0">
              <a:solidFill>
                <a:srgbClr val="000000"/>
              </a:solidFill>
              <a:effectLst/>
              <a:uFillTx/>
              <a:latin typeface="Arial"/>
            </a:endParaRPr>
          </a:p>
        </p:txBody>
      </p:sp>
      <p:sp>
        <p:nvSpPr>
          <p:cNvPr id="6" name="TextBox 13">
            <a:extLst>
              <a:ext uri="{FF2B5EF4-FFF2-40B4-BE49-F238E27FC236}">
                <a16:creationId xmlns:a16="http://schemas.microsoft.com/office/drawing/2014/main" id="{7BDE4C00-7FB5-4333-B25D-122DEBB52E8A}"/>
              </a:ext>
            </a:extLst>
          </p:cNvPr>
          <p:cNvSpPr/>
          <p:nvPr/>
        </p:nvSpPr>
        <p:spPr>
          <a:xfrm>
            <a:off x="470880" y="215280"/>
            <a:ext cx="11321280" cy="521766"/>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gn="just" defTabSz="914400">
              <a:lnSpc>
                <a:spcPct val="100000"/>
              </a:lnSpc>
              <a:tabLst>
                <a:tab pos="1150560" algn="l"/>
              </a:tabLst>
            </a:pPr>
            <a:r>
              <a:rPr lang="it-IT" sz="2800" b="1" u="none" strike="noStrike" dirty="0">
                <a:solidFill>
                  <a:schemeClr val="accent1"/>
                </a:solidFill>
                <a:effectLst/>
                <a:uFillTx/>
                <a:latin typeface="Gill Sans MT"/>
              </a:rPr>
              <a:t>RECEPIMENTO DELLE INDICAZIONI ATTO INDIRIZZO (2/5)</a:t>
            </a:r>
            <a:endParaRPr lang="it-IT" sz="2400" b="0" u="none" strike="noStrike" dirty="0">
              <a:solidFill>
                <a:srgbClr val="000000"/>
              </a:solidFill>
              <a:effectLst/>
              <a:uFillTx/>
              <a:latin typeface="Arial"/>
            </a:endParaRPr>
          </a:p>
        </p:txBody>
      </p:sp>
      <p:sp>
        <p:nvSpPr>
          <p:cNvPr id="7" name="TextBox 14">
            <a:extLst>
              <a:ext uri="{FF2B5EF4-FFF2-40B4-BE49-F238E27FC236}">
                <a16:creationId xmlns:a16="http://schemas.microsoft.com/office/drawing/2014/main" id="{65FB3573-99F9-4D02-8900-578641CDC6C0}"/>
              </a:ext>
            </a:extLst>
          </p:cNvPr>
          <p:cNvSpPr/>
          <p:nvPr/>
        </p:nvSpPr>
        <p:spPr>
          <a:xfrm>
            <a:off x="470880" y="950463"/>
            <a:ext cx="6913800" cy="4561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tabLst>
                <a:tab pos="1150560" algn="l"/>
              </a:tabLst>
            </a:pPr>
            <a:r>
              <a:rPr lang="it-IT" sz="2400" b="1" u="none" strike="noStrike" dirty="0">
                <a:solidFill>
                  <a:srgbClr val="4472C4"/>
                </a:solidFill>
                <a:effectLst/>
                <a:uFillTx/>
                <a:latin typeface="Gill Sans MT"/>
                <a:ea typeface="Calibri"/>
              </a:rPr>
              <a:t>Attività realizzate</a:t>
            </a:r>
            <a:endParaRPr lang="it-IT" sz="2400" b="0" u="none" strike="noStrike" dirty="0">
              <a:solidFill>
                <a:srgbClr val="000000"/>
              </a:solidFill>
              <a:effectLst/>
              <a:uFillTx/>
              <a:latin typeface="Arial"/>
            </a:endParaRPr>
          </a:p>
        </p:txBody>
      </p:sp>
      <p:cxnSp>
        <p:nvCxnSpPr>
          <p:cNvPr id="8" name="Straight Connector 5">
            <a:extLst>
              <a:ext uri="{FF2B5EF4-FFF2-40B4-BE49-F238E27FC236}">
                <a16:creationId xmlns:a16="http://schemas.microsoft.com/office/drawing/2014/main" id="{D44FC25C-7E4D-440B-B1E5-5B202E1776BF}"/>
              </a:ext>
            </a:extLst>
          </p:cNvPr>
          <p:cNvCxnSpPr/>
          <p:nvPr/>
        </p:nvCxnSpPr>
        <p:spPr>
          <a:xfrm>
            <a:off x="560666" y="821943"/>
            <a:ext cx="2720160" cy="360"/>
          </a:xfrm>
          <a:prstGeom prst="straightConnector1">
            <a:avLst/>
          </a:prstGeom>
          <a:ln w="38160">
            <a:solidFill>
              <a:schemeClr val="accent1"/>
            </a:solidFill>
            <a:miter/>
          </a:ln>
        </p:spPr>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5" name="TextBox 8"/>
          <p:cNvSpPr/>
          <p:nvPr/>
        </p:nvSpPr>
        <p:spPr>
          <a:xfrm>
            <a:off x="470880" y="1335036"/>
            <a:ext cx="11185411" cy="4368973"/>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marL="342900" indent="-342900" algn="just" defTabSz="914400">
              <a:lnSpc>
                <a:spcPct val="100000"/>
              </a:lnSpc>
              <a:buAutoNum type="alphaUcParenR"/>
            </a:pPr>
            <a:r>
              <a:rPr lang="it-IT" sz="1800" b="0" u="none" strike="noStrike" dirty="0">
                <a:solidFill>
                  <a:schemeClr val="accent1"/>
                </a:solidFill>
                <a:effectLst/>
                <a:uFillTx/>
                <a:latin typeface="Gill Sans MT"/>
              </a:rPr>
              <a:t>Impegno per la selezione di operazioni tali da garantire </a:t>
            </a:r>
            <a:r>
              <a:rPr lang="it-IT" sz="1800" b="1" u="none" strike="noStrike" dirty="0">
                <a:solidFill>
                  <a:schemeClr val="accent1"/>
                </a:solidFill>
                <a:effectLst/>
                <a:uFillTx/>
                <a:latin typeface="Gill Sans MT"/>
              </a:rPr>
              <a:t>i diritti delle persone con disabilità (</a:t>
            </a:r>
            <a:r>
              <a:rPr lang="it-IT" sz="1800" b="0" u="none" strike="noStrike" dirty="0">
                <a:solidFill>
                  <a:schemeClr val="accent1"/>
                </a:solidFill>
                <a:effectLst/>
                <a:uFillTx/>
                <a:latin typeface="Gill Sans MT"/>
              </a:rPr>
              <a:t>art. 9.3 e 73.1 e 73.2b del Regolamento UE Disposizioni Comuni) - Adozione “</a:t>
            </a:r>
            <a:r>
              <a:rPr lang="it-IT" sz="1800" b="1" u="none" strike="noStrike" dirty="0">
                <a:solidFill>
                  <a:schemeClr val="accent1"/>
                </a:solidFill>
                <a:effectLst/>
                <a:uFillTx/>
                <a:latin typeface="Gill Sans MT"/>
                <a:ea typeface="Microsoft YaHei"/>
              </a:rPr>
              <a:t>approccio a doppio binario (twin track approach)</a:t>
            </a:r>
            <a:r>
              <a:rPr lang="it-IT" sz="1800" b="0" u="none" strike="noStrike" dirty="0">
                <a:solidFill>
                  <a:schemeClr val="accent1"/>
                </a:solidFill>
                <a:effectLst/>
                <a:uFillTx/>
                <a:latin typeface="Gill Sans MT"/>
                <a:ea typeface="Microsoft YaHei"/>
              </a:rPr>
              <a:t>”</a:t>
            </a:r>
            <a:r>
              <a:rPr lang="it-IT" sz="1800" b="0" u="none" strike="noStrike" dirty="0">
                <a:solidFill>
                  <a:schemeClr val="accent1"/>
                </a:solidFill>
                <a:effectLst/>
                <a:uFillTx/>
                <a:latin typeface="Gill Sans MT"/>
              </a:rPr>
              <a:t> con azioni dirette e approccio “mainstreaming”.</a:t>
            </a:r>
          </a:p>
          <a:p>
            <a:pPr algn="just" defTabSz="914400">
              <a:lnSpc>
                <a:spcPct val="100000"/>
              </a:lnSpc>
            </a:pPr>
            <a:endParaRPr lang="it-IT" sz="1800" b="0" u="none" strike="noStrike" dirty="0">
              <a:solidFill>
                <a:srgbClr val="000000"/>
              </a:solidFill>
              <a:effectLst/>
              <a:uFillTx/>
              <a:latin typeface="Arial"/>
            </a:endParaRPr>
          </a:p>
          <a:p>
            <a:pPr algn="just" defTabSz="914400">
              <a:lnSpc>
                <a:spcPct val="100000"/>
              </a:lnSpc>
            </a:pPr>
            <a:endParaRPr lang="it-IT" sz="800" b="0" u="none" strike="noStrike" dirty="0">
              <a:solidFill>
                <a:srgbClr val="000000"/>
              </a:solidFill>
              <a:effectLst/>
              <a:uFillTx/>
              <a:latin typeface="Arial"/>
            </a:endParaRPr>
          </a:p>
          <a:p>
            <a:pPr algn="just" defTabSz="914400">
              <a:lnSpc>
                <a:spcPct val="100000"/>
              </a:lnSpc>
            </a:pPr>
            <a:r>
              <a:rPr lang="it-IT" sz="1800" b="1" u="none" strike="noStrike" dirty="0">
                <a:solidFill>
                  <a:schemeClr val="accent1"/>
                </a:solidFill>
                <a:effectLst/>
                <a:uFillTx/>
                <a:latin typeface="Gill Sans MT"/>
              </a:rPr>
              <a:t>Azioni dirette</a:t>
            </a:r>
            <a:endParaRPr lang="it-IT" sz="1800" b="0" u="none" strike="noStrike" dirty="0">
              <a:solidFill>
                <a:srgbClr val="000000"/>
              </a:solidFill>
              <a:effectLst/>
              <a:uFillTx/>
              <a:latin typeface="Arial"/>
            </a:endParaRPr>
          </a:p>
          <a:p>
            <a:pPr marL="285750" indent="-285750" algn="just" defTabSz="914400">
              <a:lnSpc>
                <a:spcPct val="100000"/>
              </a:lnSpc>
              <a:buFont typeface="Arial" panose="020B0604020202020204" pitchFamily="34" charset="0"/>
              <a:buChar char="•"/>
            </a:pPr>
            <a:r>
              <a:rPr lang="it-IT" sz="1800" b="0" u="none" strike="noStrike" dirty="0">
                <a:solidFill>
                  <a:schemeClr val="accent1"/>
                </a:solidFill>
                <a:effectLst/>
                <a:uFillTx/>
                <a:latin typeface="Gill Sans MT"/>
              </a:rPr>
              <a:t>Realizzazione di </a:t>
            </a:r>
            <a:r>
              <a:rPr lang="it-IT" sz="1800" b="1" u="none" strike="noStrike" dirty="0">
                <a:solidFill>
                  <a:schemeClr val="accent1"/>
                </a:solidFill>
                <a:effectLst/>
                <a:uFillTx/>
                <a:latin typeface="Gill Sans MT"/>
              </a:rPr>
              <a:t>specifiche progettualità a valere del PR FSE+ Lazio</a:t>
            </a:r>
            <a:r>
              <a:rPr lang="it-IT" sz="1800" b="0" u="none" strike="noStrike" dirty="0">
                <a:solidFill>
                  <a:schemeClr val="accent1"/>
                </a:solidFill>
                <a:effectLst/>
                <a:uFillTx/>
                <a:latin typeface="Gill Sans MT"/>
              </a:rPr>
              <a:t> a tutela e supporto delle persone con disabilità, in particolare nei percorsi di istruzione e formazione professionale e inclusione sociale.</a:t>
            </a:r>
            <a:endParaRPr lang="it-IT" sz="1800" b="0" u="none" strike="noStrike" dirty="0">
              <a:solidFill>
                <a:srgbClr val="000000"/>
              </a:solidFill>
              <a:effectLst/>
              <a:uFillTx/>
              <a:latin typeface="Arial"/>
            </a:endParaRPr>
          </a:p>
          <a:p>
            <a:pPr algn="just" defTabSz="914400">
              <a:lnSpc>
                <a:spcPct val="100000"/>
              </a:lnSpc>
            </a:pPr>
            <a:endParaRPr lang="it-IT" sz="1800" b="0" u="none" strike="noStrike" dirty="0">
              <a:solidFill>
                <a:srgbClr val="000000"/>
              </a:solidFill>
              <a:effectLst/>
              <a:uFillTx/>
              <a:latin typeface="Arial"/>
            </a:endParaRPr>
          </a:p>
          <a:p>
            <a:pPr algn="just" defTabSz="914400">
              <a:lnSpc>
                <a:spcPct val="100000"/>
              </a:lnSpc>
            </a:pPr>
            <a:r>
              <a:rPr lang="it-IT" sz="1800" b="1" u="none" strike="noStrike" dirty="0">
                <a:solidFill>
                  <a:schemeClr val="accent1"/>
                </a:solidFill>
                <a:effectLst/>
                <a:uFillTx/>
                <a:latin typeface="Gill Sans MT"/>
              </a:rPr>
              <a:t>Dal 2022 al 30.11.2025</a:t>
            </a:r>
            <a:r>
              <a:rPr lang="it-IT" sz="1800" b="0" u="none" strike="noStrike" dirty="0">
                <a:solidFill>
                  <a:schemeClr val="accent1"/>
                </a:solidFill>
                <a:effectLst/>
                <a:uFillTx/>
                <a:latin typeface="Gill Sans MT"/>
              </a:rPr>
              <a:t> sono state attivate </a:t>
            </a:r>
            <a:r>
              <a:rPr lang="it-IT" sz="1800" b="1" u="none" strike="noStrike" dirty="0">
                <a:solidFill>
                  <a:schemeClr val="accent1"/>
                </a:solidFill>
                <a:effectLst/>
                <a:uFillTx/>
                <a:latin typeface="Gill Sans MT"/>
              </a:rPr>
              <a:t>31 Procedure</a:t>
            </a:r>
            <a:r>
              <a:rPr lang="it-IT" sz="1800" b="0" u="none" strike="noStrike" dirty="0">
                <a:solidFill>
                  <a:schemeClr val="accent1"/>
                </a:solidFill>
                <a:effectLst/>
                <a:uFillTx/>
                <a:latin typeface="Gill Sans MT"/>
              </a:rPr>
              <a:t> (Avvisi, Progetti strategici, Programmi di intervento) per un totale di </a:t>
            </a:r>
            <a:r>
              <a:rPr lang="it-IT" sz="1800" b="1" u="none" strike="noStrike" dirty="0">
                <a:solidFill>
                  <a:schemeClr val="accent1"/>
                </a:solidFill>
                <a:effectLst/>
                <a:uFillTx/>
                <a:latin typeface="Gill Sans MT"/>
              </a:rPr>
              <a:t>risorse stanziate</a:t>
            </a:r>
            <a:r>
              <a:rPr lang="it-IT" sz="1800" b="0" u="none" strike="noStrike" dirty="0">
                <a:solidFill>
                  <a:schemeClr val="accent1"/>
                </a:solidFill>
                <a:effectLst/>
                <a:uFillTx/>
                <a:latin typeface="Gill Sans MT"/>
              </a:rPr>
              <a:t> pari a </a:t>
            </a:r>
            <a:r>
              <a:rPr lang="it-IT" sz="1800" b="1" u="none" strike="noStrike" dirty="0">
                <a:solidFill>
                  <a:schemeClr val="accent1"/>
                </a:solidFill>
                <a:effectLst/>
                <a:uFillTx/>
                <a:latin typeface="Gill Sans MT"/>
              </a:rPr>
              <a:t>141,6 Me</a:t>
            </a:r>
            <a:r>
              <a:rPr lang="it-IT" sz="1800" b="0" u="none" strike="noStrike" dirty="0">
                <a:solidFill>
                  <a:schemeClr val="accent1"/>
                </a:solidFill>
                <a:effectLst/>
                <a:uFillTx/>
                <a:latin typeface="Gill Sans MT"/>
              </a:rPr>
              <a:t>, con </a:t>
            </a:r>
            <a:r>
              <a:rPr lang="it-IT" sz="1800" b="1" u="none" strike="noStrike" dirty="0">
                <a:solidFill>
                  <a:schemeClr val="accent1"/>
                </a:solidFill>
                <a:effectLst/>
                <a:uFillTx/>
                <a:latin typeface="Gill Sans MT"/>
              </a:rPr>
              <a:t>903 operazioni finanziate</a:t>
            </a:r>
            <a:r>
              <a:rPr lang="it-IT" sz="1800" b="0" u="none" strike="noStrike" dirty="0">
                <a:solidFill>
                  <a:schemeClr val="accent1"/>
                </a:solidFill>
                <a:effectLst/>
                <a:uFillTx/>
                <a:latin typeface="Gill Sans MT"/>
              </a:rPr>
              <a:t>, con una </a:t>
            </a:r>
            <a:r>
              <a:rPr lang="it-IT" sz="1800" b="1" u="none" strike="noStrike" dirty="0">
                <a:solidFill>
                  <a:schemeClr val="accent1"/>
                </a:solidFill>
                <a:effectLst/>
                <a:uFillTx/>
                <a:latin typeface="Gill Sans MT"/>
              </a:rPr>
              <a:t>spesa complessiva</a:t>
            </a:r>
            <a:r>
              <a:rPr lang="it-IT" sz="1800" b="0" u="none" strike="noStrike" dirty="0">
                <a:solidFill>
                  <a:schemeClr val="accent1"/>
                </a:solidFill>
                <a:effectLst/>
                <a:uFillTx/>
                <a:latin typeface="Gill Sans MT"/>
              </a:rPr>
              <a:t> realizzata ad oggi dai beneficiari pari a </a:t>
            </a:r>
            <a:r>
              <a:rPr lang="it-IT" sz="1800" b="1" u="none" strike="noStrike" dirty="0">
                <a:solidFill>
                  <a:schemeClr val="accent1"/>
                </a:solidFill>
                <a:effectLst/>
                <a:uFillTx/>
                <a:latin typeface="Gill Sans MT"/>
              </a:rPr>
              <a:t>104 Me</a:t>
            </a:r>
            <a:r>
              <a:rPr lang="it-IT" sz="1800" b="0" u="none" strike="noStrike" dirty="0">
                <a:solidFill>
                  <a:schemeClr val="accent1"/>
                </a:solidFill>
                <a:effectLst/>
                <a:uFillTx/>
                <a:latin typeface="Gill Sans MT"/>
              </a:rPr>
              <a:t>. Si tratta in particolare di:</a:t>
            </a:r>
            <a:endParaRPr lang="it-IT" sz="1800" b="0" u="none" strike="noStrike" dirty="0">
              <a:solidFill>
                <a:srgbClr val="000000"/>
              </a:solidFill>
              <a:effectLst/>
              <a:uFillTx/>
              <a:latin typeface="Arial"/>
            </a:endParaRPr>
          </a:p>
          <a:p>
            <a:pPr marL="285750" indent="-285750" algn="just" defTabSz="914400">
              <a:lnSpc>
                <a:spcPct val="100000"/>
              </a:lnSpc>
              <a:buFont typeface="Arial" panose="020B0604020202020204" pitchFamily="34" charset="0"/>
              <a:buChar char="•"/>
            </a:pPr>
            <a:r>
              <a:rPr lang="it-IT" sz="1800" b="0" u="none" strike="noStrike" dirty="0">
                <a:solidFill>
                  <a:schemeClr val="accent1"/>
                </a:solidFill>
                <a:effectLst/>
                <a:uFillTx/>
                <a:latin typeface="Gill Sans MT"/>
              </a:rPr>
              <a:t>Piano di interventi finalizzati all’integrazione e inclusione scolastica e formativa degli allievi con disabilità (</a:t>
            </a:r>
            <a:r>
              <a:rPr lang="it-IT" sz="1800" b="1" u="none" strike="noStrike" dirty="0">
                <a:solidFill>
                  <a:schemeClr val="accent1"/>
                </a:solidFill>
                <a:effectLst/>
                <a:uFillTx/>
                <a:latin typeface="Gill Sans MT"/>
              </a:rPr>
              <a:t>Assistenza Specialistica istituti scolastici</a:t>
            </a:r>
            <a:r>
              <a:rPr lang="it-IT" sz="1800" b="0" u="none" strike="noStrike" dirty="0">
                <a:solidFill>
                  <a:schemeClr val="accent1"/>
                </a:solidFill>
                <a:effectLst/>
                <a:uFillTx/>
                <a:latin typeface="Gill Sans MT"/>
              </a:rPr>
              <a:t> – annualità 22-23, 23-24, 24-25, 25-26), stanziati più di </a:t>
            </a:r>
            <a:r>
              <a:rPr lang="it-IT" sz="1800" b="1" u="none" strike="noStrike" dirty="0">
                <a:solidFill>
                  <a:schemeClr val="accent1"/>
                </a:solidFill>
                <a:effectLst/>
                <a:uFillTx/>
                <a:latin typeface="Gill Sans MT"/>
              </a:rPr>
              <a:t>100 Me;</a:t>
            </a:r>
            <a:endParaRPr lang="it-IT" sz="1800" b="1" u="none" strike="noStrike" dirty="0">
              <a:solidFill>
                <a:srgbClr val="000000"/>
              </a:solidFill>
              <a:effectLst/>
              <a:uFillTx/>
              <a:latin typeface="Arial"/>
            </a:endParaRPr>
          </a:p>
          <a:p>
            <a:pPr marL="285750" indent="-285750" algn="just" defTabSz="914400">
              <a:lnSpc>
                <a:spcPct val="100000"/>
              </a:lnSpc>
              <a:buFont typeface="Arial" panose="020B0604020202020204" pitchFamily="34" charset="0"/>
              <a:buChar char="•"/>
            </a:pPr>
            <a:r>
              <a:rPr lang="it-IT" sz="1800" b="0" u="none" strike="noStrike" dirty="0">
                <a:solidFill>
                  <a:schemeClr val="accent1"/>
                </a:solidFill>
                <a:effectLst/>
                <a:uFillTx/>
                <a:latin typeface="Gill Sans MT"/>
              </a:rPr>
              <a:t>Piano Annuale degli Interventi del Sistema Educativo Regionale - </a:t>
            </a:r>
            <a:r>
              <a:rPr lang="it-IT" sz="1800" b="1" u="none" strike="noStrike" dirty="0">
                <a:solidFill>
                  <a:schemeClr val="accent1"/>
                </a:solidFill>
                <a:effectLst/>
                <a:uFillTx/>
                <a:latin typeface="Gill Sans MT"/>
              </a:rPr>
              <a:t>Percorsi per disabili</a:t>
            </a:r>
            <a:r>
              <a:rPr lang="it-IT" sz="1800" b="0" u="none" strike="noStrike" dirty="0">
                <a:solidFill>
                  <a:schemeClr val="accent1"/>
                </a:solidFill>
                <a:effectLst/>
                <a:uFillTx/>
                <a:latin typeface="Gill Sans MT"/>
              </a:rPr>
              <a:t> (diverse annualità scolastiche e formative), stanziati </a:t>
            </a:r>
            <a:r>
              <a:rPr lang="it-IT" sz="1800" b="1" u="none" strike="noStrike" dirty="0">
                <a:solidFill>
                  <a:schemeClr val="accent1"/>
                </a:solidFill>
                <a:effectLst/>
                <a:uFillTx/>
                <a:latin typeface="Gill Sans MT"/>
              </a:rPr>
              <a:t>21 Me </a:t>
            </a:r>
            <a:r>
              <a:rPr lang="it-IT" sz="1800" b="0" u="none" strike="noStrike" dirty="0">
                <a:solidFill>
                  <a:schemeClr val="accent1"/>
                </a:solidFill>
                <a:effectLst/>
                <a:uFillTx/>
                <a:latin typeface="Gill Sans MT"/>
              </a:rPr>
              <a:t>per circa 120 progetti formativi complessivamente avviati.</a:t>
            </a:r>
            <a:endParaRPr lang="it-IT" sz="1800" b="0" u="none" strike="noStrike" dirty="0">
              <a:solidFill>
                <a:srgbClr val="000000"/>
              </a:solidFill>
              <a:effectLst/>
              <a:uFillTx/>
              <a:latin typeface="Arial"/>
            </a:endParaRPr>
          </a:p>
        </p:txBody>
      </p:sp>
      <p:sp>
        <p:nvSpPr>
          <p:cNvPr id="407" name="TextBox 3"/>
          <p:cNvSpPr/>
          <p:nvPr/>
        </p:nvSpPr>
        <p:spPr>
          <a:xfrm>
            <a:off x="470880" y="852102"/>
            <a:ext cx="8242920" cy="367878"/>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tabLst>
                <a:tab pos="1150560" algn="l"/>
              </a:tabLst>
            </a:pPr>
            <a:r>
              <a:rPr lang="it-IT" sz="1800" b="1" u="none" strike="noStrike" dirty="0">
                <a:solidFill>
                  <a:srgbClr val="4472C4"/>
                </a:solidFill>
                <a:effectLst/>
                <a:uFillTx/>
                <a:latin typeface="Gill Sans MT"/>
                <a:ea typeface="Calibri"/>
              </a:rPr>
              <a:t>PUNTO 5 INDIRIZZI OPERATIVI DELL’ATTO DI INDIRIZZO </a:t>
            </a:r>
            <a:endParaRPr lang="it-IT" sz="1800" b="0" u="none" strike="noStrike" dirty="0">
              <a:solidFill>
                <a:srgbClr val="000000"/>
              </a:solidFill>
              <a:effectLst/>
              <a:uFillTx/>
              <a:latin typeface="Arial"/>
            </a:endParaRPr>
          </a:p>
        </p:txBody>
      </p:sp>
      <p:sp>
        <p:nvSpPr>
          <p:cNvPr id="6" name="TextBox 13">
            <a:extLst>
              <a:ext uri="{FF2B5EF4-FFF2-40B4-BE49-F238E27FC236}">
                <a16:creationId xmlns:a16="http://schemas.microsoft.com/office/drawing/2014/main" id="{CCA7C030-3E18-4660-8552-6932B7C7B644}"/>
              </a:ext>
            </a:extLst>
          </p:cNvPr>
          <p:cNvSpPr/>
          <p:nvPr/>
        </p:nvSpPr>
        <p:spPr>
          <a:xfrm>
            <a:off x="470880" y="215280"/>
            <a:ext cx="11321280" cy="521766"/>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gn="just" defTabSz="914400">
              <a:lnSpc>
                <a:spcPct val="100000"/>
              </a:lnSpc>
              <a:tabLst>
                <a:tab pos="1150560" algn="l"/>
              </a:tabLst>
            </a:pPr>
            <a:r>
              <a:rPr lang="it-IT" sz="2800" b="1" u="none" strike="noStrike" dirty="0">
                <a:solidFill>
                  <a:schemeClr val="accent1"/>
                </a:solidFill>
                <a:effectLst/>
                <a:uFillTx/>
                <a:latin typeface="Gill Sans MT"/>
              </a:rPr>
              <a:t>RECEPIMENTO DELLE INDICAZIONI ATTO INDIRIZZO (3/5)</a:t>
            </a:r>
            <a:endParaRPr lang="it-IT" sz="2400" b="0" u="none" strike="noStrike" dirty="0">
              <a:solidFill>
                <a:srgbClr val="000000"/>
              </a:solidFill>
              <a:effectLst/>
              <a:uFillTx/>
              <a:latin typeface="Arial"/>
            </a:endParaRPr>
          </a:p>
        </p:txBody>
      </p:sp>
      <p:cxnSp>
        <p:nvCxnSpPr>
          <p:cNvPr id="8" name="Straight Connector 5">
            <a:extLst>
              <a:ext uri="{FF2B5EF4-FFF2-40B4-BE49-F238E27FC236}">
                <a16:creationId xmlns:a16="http://schemas.microsoft.com/office/drawing/2014/main" id="{8CD6090C-64BF-45FF-AD02-BACB30CACA5D}"/>
              </a:ext>
            </a:extLst>
          </p:cNvPr>
          <p:cNvCxnSpPr/>
          <p:nvPr/>
        </p:nvCxnSpPr>
        <p:spPr>
          <a:xfrm>
            <a:off x="560666" y="821943"/>
            <a:ext cx="2720160" cy="360"/>
          </a:xfrm>
          <a:prstGeom prst="straightConnector1">
            <a:avLst/>
          </a:prstGeom>
          <a:ln w="38160">
            <a:solidFill>
              <a:schemeClr val="accent1"/>
            </a:solidFill>
            <a:miter/>
          </a:ln>
        </p:spPr>
      </p:cxnSp>
      <p:sp>
        <p:nvSpPr>
          <p:cNvPr id="2" name="CasellaDiTesto 1">
            <a:extLst>
              <a:ext uri="{FF2B5EF4-FFF2-40B4-BE49-F238E27FC236}">
                <a16:creationId xmlns:a16="http://schemas.microsoft.com/office/drawing/2014/main" id="{060E68EC-E24B-47E0-B6CA-B1C17B6736CB}"/>
              </a:ext>
            </a:extLst>
          </p:cNvPr>
          <p:cNvSpPr txBox="1"/>
          <p:nvPr/>
        </p:nvSpPr>
        <p:spPr>
          <a:xfrm>
            <a:off x="10929423" y="5396232"/>
            <a:ext cx="862737" cy="307777"/>
          </a:xfrm>
          <a:prstGeom prst="rect">
            <a:avLst/>
          </a:prstGeom>
          <a:noFill/>
        </p:spPr>
        <p:txBody>
          <a:bodyPr wrap="none" rtlCol="0">
            <a:spAutoFit/>
          </a:bodyPr>
          <a:lstStyle/>
          <a:p>
            <a:r>
              <a:rPr lang="it-IT" sz="1400" i="1" dirty="0">
                <a:solidFill>
                  <a:schemeClr val="accent1"/>
                </a:solidFill>
                <a:latin typeface="Gill Sans MT"/>
              </a:rPr>
              <a:t>(continua)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 name="TextBox 18"/>
          <p:cNvSpPr/>
          <p:nvPr/>
        </p:nvSpPr>
        <p:spPr>
          <a:xfrm>
            <a:off x="470880" y="1206038"/>
            <a:ext cx="11139229" cy="4799860"/>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gn="just" defTabSz="914400">
              <a:lnSpc>
                <a:spcPct val="100000"/>
              </a:lnSpc>
            </a:pPr>
            <a:r>
              <a:rPr lang="it-IT" sz="1800" b="1" u="none" strike="noStrike" dirty="0">
                <a:solidFill>
                  <a:schemeClr val="accent1"/>
                </a:solidFill>
                <a:effectLst/>
                <a:uFillTx/>
                <a:latin typeface="Gill Sans MT"/>
              </a:rPr>
              <a:t>Azioni dirette </a:t>
            </a:r>
            <a:r>
              <a:rPr lang="it-IT" sz="1800" i="1" u="none" strike="noStrike" dirty="0">
                <a:solidFill>
                  <a:schemeClr val="accent1"/>
                </a:solidFill>
                <a:effectLst/>
                <a:uFillTx/>
                <a:latin typeface="Gill Sans MT"/>
              </a:rPr>
              <a:t>(segue)</a:t>
            </a:r>
            <a:endParaRPr lang="it-IT" sz="1800" i="1" u="none" strike="noStrike" dirty="0">
              <a:solidFill>
                <a:srgbClr val="000000"/>
              </a:solidFill>
              <a:effectLst/>
              <a:uFillTx/>
              <a:latin typeface="Arial"/>
            </a:endParaRPr>
          </a:p>
          <a:p>
            <a:pPr marL="285750" indent="-285750" algn="just" defTabSz="914400">
              <a:lnSpc>
                <a:spcPct val="100000"/>
              </a:lnSpc>
              <a:buFont typeface="Arial" panose="020B0604020202020204" pitchFamily="34" charset="0"/>
              <a:buChar char="•"/>
            </a:pPr>
            <a:r>
              <a:rPr lang="it-IT" sz="1800" b="0" u="none" strike="noStrike" dirty="0">
                <a:solidFill>
                  <a:schemeClr val="accent1"/>
                </a:solidFill>
                <a:effectLst/>
                <a:uFillTx/>
                <a:latin typeface="Gill Sans MT"/>
              </a:rPr>
              <a:t>Finanziamento di progetti di </a:t>
            </a:r>
            <a:r>
              <a:rPr lang="it-IT" sz="1800" b="1" u="none" strike="noStrike" dirty="0">
                <a:solidFill>
                  <a:schemeClr val="accent1"/>
                </a:solidFill>
                <a:effectLst/>
                <a:uFillTx/>
                <a:latin typeface="Gill Sans MT"/>
              </a:rPr>
              <a:t>inclusione attiva e di integrazione socio-lavorativa di persone con disabilità</a:t>
            </a:r>
            <a:r>
              <a:rPr lang="it-IT" sz="1800" b="0" u="none" strike="noStrike" dirty="0">
                <a:solidFill>
                  <a:schemeClr val="accent1"/>
                </a:solidFill>
                <a:effectLst/>
                <a:uFillTx/>
                <a:latin typeface="Gill Sans MT"/>
              </a:rPr>
              <a:t> (ad es. sostegno inserimento lavorativo, interventi “Dopo di noi”, percorsi di empowerment per i "care </a:t>
            </a:r>
            <a:r>
              <a:rPr lang="it-IT" sz="1800" b="0" u="none" strike="noStrike" dirty="0" err="1">
                <a:solidFill>
                  <a:schemeClr val="accent1"/>
                </a:solidFill>
                <a:effectLst/>
                <a:uFillTx/>
                <a:latin typeface="Gill Sans MT"/>
              </a:rPr>
              <a:t>leavers</a:t>
            </a:r>
            <a:r>
              <a:rPr lang="it-IT" sz="1800" b="0" u="none" strike="noStrike" dirty="0">
                <a:solidFill>
                  <a:schemeClr val="accent1"/>
                </a:solidFill>
                <a:effectLst/>
                <a:uFillTx/>
                <a:latin typeface="Gill Sans MT"/>
              </a:rPr>
              <a:t>", pacchetti vacanza per persone con disabilità, percorsi di inclusione per un giubileo partecipativo a favore di persone con disabilità), stanziati </a:t>
            </a:r>
            <a:r>
              <a:rPr lang="it-IT" sz="1800" b="1" u="none" strike="noStrike" dirty="0">
                <a:solidFill>
                  <a:schemeClr val="accent1"/>
                </a:solidFill>
                <a:effectLst/>
                <a:uFillTx/>
                <a:latin typeface="Gill Sans MT"/>
              </a:rPr>
              <a:t>10,9 Me;</a:t>
            </a:r>
            <a:endParaRPr lang="it-IT" sz="1800" b="1" u="none" strike="noStrike" dirty="0">
              <a:solidFill>
                <a:srgbClr val="000000"/>
              </a:solidFill>
              <a:effectLst/>
              <a:uFillTx/>
              <a:latin typeface="Arial"/>
            </a:endParaRPr>
          </a:p>
          <a:p>
            <a:pPr marL="285750" indent="-285750" algn="just" defTabSz="914400">
              <a:lnSpc>
                <a:spcPct val="100000"/>
              </a:lnSpc>
              <a:buFont typeface="Arial" panose="020B0604020202020204" pitchFamily="34" charset="0"/>
              <a:buChar char="•"/>
            </a:pPr>
            <a:r>
              <a:rPr lang="it-IT" sz="1800" b="1" u="none" strike="noStrike" dirty="0">
                <a:solidFill>
                  <a:schemeClr val="accent1"/>
                </a:solidFill>
                <a:effectLst/>
                <a:uFillTx/>
                <a:latin typeface="Gill Sans MT"/>
              </a:rPr>
              <a:t>Interventi volti a sostenere studenti</a:t>
            </a:r>
            <a:r>
              <a:rPr lang="it-IT" sz="1800" b="0" u="none" strike="noStrike" dirty="0">
                <a:solidFill>
                  <a:schemeClr val="accent1"/>
                </a:solidFill>
                <a:effectLst/>
                <a:uFillTx/>
                <a:latin typeface="Gill Sans MT"/>
              </a:rPr>
              <a:t> (istruzione secondaria e Università) con problematiche specifiche (lettura, DSA, </a:t>
            </a:r>
            <a:r>
              <a:rPr lang="it-IT" sz="1800" b="0" u="none" strike="noStrike" dirty="0" err="1">
                <a:solidFill>
                  <a:schemeClr val="accent1"/>
                </a:solidFill>
                <a:effectLst/>
                <a:uFillTx/>
                <a:latin typeface="Gill Sans MT"/>
              </a:rPr>
              <a:t>ecc</a:t>
            </a:r>
            <a:r>
              <a:rPr lang="it-IT" sz="1800" b="0" u="none" strike="noStrike" dirty="0">
                <a:solidFill>
                  <a:schemeClr val="accent1"/>
                </a:solidFill>
                <a:effectLst/>
                <a:uFillTx/>
                <a:latin typeface="Gill Sans MT"/>
              </a:rPr>
              <a:t>,), stanziati </a:t>
            </a:r>
            <a:r>
              <a:rPr lang="it-IT" sz="1800" b="1" u="none" strike="noStrike" dirty="0">
                <a:solidFill>
                  <a:schemeClr val="accent1"/>
                </a:solidFill>
                <a:effectLst/>
                <a:uFillTx/>
                <a:latin typeface="Gill Sans MT"/>
              </a:rPr>
              <a:t>2,4 Me </a:t>
            </a:r>
            <a:r>
              <a:rPr lang="it-IT" sz="1800" b="0" u="none" strike="noStrike" dirty="0">
                <a:solidFill>
                  <a:schemeClr val="accent1"/>
                </a:solidFill>
                <a:effectLst/>
                <a:uFillTx/>
                <a:latin typeface="Gill Sans MT"/>
              </a:rPr>
              <a:t>e realizzati 13 progetti;</a:t>
            </a:r>
            <a:endParaRPr lang="it-IT" sz="1800" b="0" u="none" strike="noStrike" dirty="0">
              <a:solidFill>
                <a:srgbClr val="000000"/>
              </a:solidFill>
              <a:effectLst/>
              <a:uFillTx/>
              <a:latin typeface="Arial"/>
            </a:endParaRPr>
          </a:p>
          <a:p>
            <a:pPr marL="285750" indent="-285750" algn="just" defTabSz="914400">
              <a:lnSpc>
                <a:spcPct val="100000"/>
              </a:lnSpc>
              <a:buFont typeface="Arial" panose="020B0604020202020204" pitchFamily="34" charset="0"/>
              <a:buChar char="•"/>
            </a:pPr>
            <a:r>
              <a:rPr lang="it-IT" sz="1800" b="0" u="none" strike="noStrike" dirty="0">
                <a:solidFill>
                  <a:schemeClr val="accent1"/>
                </a:solidFill>
                <a:effectLst/>
                <a:uFillTx/>
                <a:latin typeface="Gill Sans MT"/>
              </a:rPr>
              <a:t>Interventi per la realizzazione e gestione delle </a:t>
            </a:r>
            <a:r>
              <a:rPr lang="it-IT" sz="1800" b="1" u="none" strike="noStrike" dirty="0">
                <a:solidFill>
                  <a:schemeClr val="accent1"/>
                </a:solidFill>
                <a:effectLst/>
                <a:uFillTx/>
                <a:latin typeface="Gill Sans MT"/>
              </a:rPr>
              <a:t>Agenzie per la Vita Indipendente </a:t>
            </a:r>
            <a:r>
              <a:rPr lang="it-IT" sz="1800" u="none" strike="noStrike" dirty="0">
                <a:solidFill>
                  <a:schemeClr val="accent1"/>
                </a:solidFill>
                <a:effectLst/>
                <a:uFillTx/>
                <a:latin typeface="Gill Sans MT"/>
              </a:rPr>
              <a:t>per persone con disabilità </a:t>
            </a:r>
            <a:r>
              <a:rPr lang="it-IT" sz="1800" b="0" u="none" strike="noStrike" dirty="0">
                <a:solidFill>
                  <a:schemeClr val="accent1"/>
                </a:solidFill>
                <a:effectLst/>
                <a:uFillTx/>
                <a:latin typeface="Gill Sans MT"/>
              </a:rPr>
              <a:t>e </a:t>
            </a:r>
            <a:r>
              <a:rPr lang="it-IT" sz="1800" b="1" u="none" strike="noStrike" dirty="0">
                <a:solidFill>
                  <a:schemeClr val="accent1"/>
                </a:solidFill>
                <a:effectLst/>
                <a:uFillTx/>
                <a:latin typeface="Gill Sans MT"/>
              </a:rPr>
              <a:t>Centri polivalenti 2.0 </a:t>
            </a:r>
            <a:r>
              <a:rPr lang="it-IT" sz="1800" u="none" strike="noStrike" dirty="0">
                <a:solidFill>
                  <a:schemeClr val="accent1"/>
                </a:solidFill>
                <a:effectLst/>
                <a:uFillTx/>
                <a:latin typeface="Gill Sans MT"/>
              </a:rPr>
              <a:t>per giovani e adulti con disturbo dello spettro autistico e altre disabilità </a:t>
            </a:r>
            <a:r>
              <a:rPr lang="it-IT" sz="1800" b="0" u="none" strike="noStrike" dirty="0">
                <a:solidFill>
                  <a:schemeClr val="accent1"/>
                </a:solidFill>
                <a:effectLst/>
                <a:uFillTx/>
                <a:latin typeface="Gill Sans MT"/>
              </a:rPr>
              <a:t>con bisogni complessi, stanziati </a:t>
            </a:r>
            <a:r>
              <a:rPr lang="it-IT" sz="1800" b="1" u="none" strike="noStrike" dirty="0">
                <a:solidFill>
                  <a:schemeClr val="accent1"/>
                </a:solidFill>
                <a:effectLst/>
                <a:uFillTx/>
                <a:latin typeface="Gill Sans MT"/>
              </a:rPr>
              <a:t>6 Me</a:t>
            </a:r>
            <a:r>
              <a:rPr lang="it-IT" dirty="0">
                <a:solidFill>
                  <a:schemeClr val="accent1"/>
                </a:solidFill>
                <a:latin typeface="Gill Sans MT"/>
              </a:rPr>
              <a:t>.</a:t>
            </a:r>
            <a:endParaRPr lang="it-IT" sz="1800" b="0" u="none" strike="noStrike" dirty="0">
              <a:solidFill>
                <a:srgbClr val="000000"/>
              </a:solidFill>
              <a:effectLst/>
              <a:uFillTx/>
              <a:latin typeface="Arial"/>
            </a:endParaRPr>
          </a:p>
          <a:p>
            <a:pPr algn="just" defTabSz="914400">
              <a:lnSpc>
                <a:spcPct val="100000"/>
              </a:lnSpc>
            </a:pPr>
            <a:endParaRPr lang="it-IT" sz="800" b="0" u="none" strike="noStrike" dirty="0">
              <a:solidFill>
                <a:srgbClr val="000000"/>
              </a:solidFill>
              <a:effectLst/>
              <a:uFillTx/>
              <a:latin typeface="Arial"/>
            </a:endParaRPr>
          </a:p>
          <a:p>
            <a:pPr algn="just" defTabSz="914400">
              <a:lnSpc>
                <a:spcPct val="100000"/>
              </a:lnSpc>
            </a:pPr>
            <a:r>
              <a:rPr lang="it-IT" sz="1800" b="1" u="none" strike="noStrike" dirty="0">
                <a:solidFill>
                  <a:schemeClr val="accent1"/>
                </a:solidFill>
                <a:effectLst/>
                <a:uFillTx/>
                <a:latin typeface="Gill Sans MT"/>
                <a:ea typeface="Microsoft YaHei"/>
              </a:rPr>
              <a:t>Azioni indirette</a:t>
            </a:r>
          </a:p>
          <a:p>
            <a:pPr algn="just" defTabSz="914400">
              <a:lnSpc>
                <a:spcPct val="100000"/>
              </a:lnSpc>
            </a:pPr>
            <a:r>
              <a:rPr lang="it-IT" dirty="0">
                <a:solidFill>
                  <a:schemeClr val="accent1"/>
                </a:solidFill>
                <a:latin typeface="Gill Sans MT"/>
                <a:ea typeface="Microsoft YaHei"/>
              </a:rPr>
              <a:t>Individuazione di </a:t>
            </a:r>
            <a:r>
              <a:rPr lang="it-IT" sz="1800" u="none" strike="noStrike" dirty="0">
                <a:solidFill>
                  <a:schemeClr val="accent1"/>
                </a:solidFill>
                <a:effectLst/>
                <a:uFillTx/>
                <a:latin typeface="Gill Sans MT"/>
                <a:ea typeface="Microsoft YaHei"/>
              </a:rPr>
              <a:t>criteri di selezione o misure ad hoc per persone con disabilità in alcuni interventi FSE+ tra i quali:</a:t>
            </a:r>
            <a:endParaRPr lang="it-IT" sz="1800" u="none" strike="noStrike" dirty="0">
              <a:solidFill>
                <a:srgbClr val="000000"/>
              </a:solidFill>
              <a:effectLst/>
              <a:uFillTx/>
              <a:latin typeface="Arial"/>
            </a:endParaRPr>
          </a:p>
          <a:p>
            <a:pPr marL="285750" indent="-285750" algn="just" defTabSz="914400">
              <a:lnSpc>
                <a:spcPct val="100000"/>
              </a:lnSpc>
              <a:buFont typeface="Arial" panose="020B0604020202020204" pitchFamily="34" charset="0"/>
              <a:buChar char="•"/>
            </a:pPr>
            <a:r>
              <a:rPr lang="it-IT" sz="1800" b="0" u="none" strike="noStrike" dirty="0">
                <a:solidFill>
                  <a:schemeClr val="accent1"/>
                </a:solidFill>
                <a:effectLst/>
                <a:uFillTx/>
                <a:latin typeface="Gill Sans MT"/>
              </a:rPr>
              <a:t>Programma Torno Subito</a:t>
            </a:r>
            <a:endParaRPr lang="it-IT" sz="1800" b="0" u="none" strike="noStrike" dirty="0">
              <a:solidFill>
                <a:srgbClr val="000000"/>
              </a:solidFill>
              <a:effectLst/>
              <a:uFillTx/>
              <a:latin typeface="Arial"/>
            </a:endParaRPr>
          </a:p>
          <a:p>
            <a:pPr marL="285750" indent="-285750" algn="just" defTabSz="914400">
              <a:lnSpc>
                <a:spcPct val="100000"/>
              </a:lnSpc>
              <a:buFont typeface="Arial" panose="020B0604020202020204" pitchFamily="34" charset="0"/>
              <a:buChar char="•"/>
            </a:pPr>
            <a:r>
              <a:rPr lang="it-IT" sz="1800" b="0" u="none" strike="noStrike" dirty="0">
                <a:solidFill>
                  <a:schemeClr val="accent1"/>
                </a:solidFill>
                <a:effectLst/>
                <a:uFillTx/>
                <a:latin typeface="Gill Sans MT"/>
              </a:rPr>
              <a:t>Voucher Sportivi</a:t>
            </a:r>
            <a:endParaRPr lang="it-IT" sz="1800" b="0" u="none" strike="noStrike" dirty="0">
              <a:solidFill>
                <a:srgbClr val="000000"/>
              </a:solidFill>
              <a:effectLst/>
              <a:uFillTx/>
              <a:latin typeface="Arial"/>
            </a:endParaRPr>
          </a:p>
          <a:p>
            <a:pPr marL="285750" indent="-285750" algn="just" defTabSz="914400">
              <a:lnSpc>
                <a:spcPct val="100000"/>
              </a:lnSpc>
              <a:buFont typeface="Arial" panose="020B0604020202020204" pitchFamily="34" charset="0"/>
              <a:buChar char="•"/>
            </a:pPr>
            <a:r>
              <a:rPr lang="it-IT" sz="1800" b="0" u="none" strike="noStrike" dirty="0">
                <a:solidFill>
                  <a:schemeClr val="accent1"/>
                </a:solidFill>
                <a:effectLst/>
                <a:uFillTx/>
                <a:latin typeface="Gill Sans MT"/>
              </a:rPr>
              <a:t>Voucher servizi per persone non autosufficienti</a:t>
            </a:r>
            <a:endParaRPr lang="it-IT" sz="1800" b="0" u="none" strike="noStrike" dirty="0">
              <a:solidFill>
                <a:srgbClr val="000000"/>
              </a:solidFill>
              <a:effectLst/>
              <a:uFillTx/>
              <a:latin typeface="Arial"/>
            </a:endParaRPr>
          </a:p>
          <a:p>
            <a:pPr marL="285750" indent="-285750" algn="just" defTabSz="914400">
              <a:lnSpc>
                <a:spcPct val="100000"/>
              </a:lnSpc>
              <a:buFont typeface="Arial" panose="020B0604020202020204" pitchFamily="34" charset="0"/>
              <a:buChar char="•"/>
            </a:pPr>
            <a:r>
              <a:rPr lang="it-IT" sz="1800" b="0" u="none" strike="noStrike" dirty="0">
                <a:solidFill>
                  <a:schemeClr val="accent1"/>
                </a:solidFill>
                <a:effectLst/>
                <a:uFillTx/>
                <a:latin typeface="Gill Sans MT"/>
              </a:rPr>
              <a:t>Avvisi per erogazione di aiuti all’occupazione o per formazione disoccupati.</a:t>
            </a:r>
          </a:p>
        </p:txBody>
      </p:sp>
      <p:sp>
        <p:nvSpPr>
          <p:cNvPr id="6" name="TextBox 3">
            <a:extLst>
              <a:ext uri="{FF2B5EF4-FFF2-40B4-BE49-F238E27FC236}">
                <a16:creationId xmlns:a16="http://schemas.microsoft.com/office/drawing/2014/main" id="{FF518EF9-C325-4053-A5CC-A673FAAD2100}"/>
              </a:ext>
            </a:extLst>
          </p:cNvPr>
          <p:cNvSpPr/>
          <p:nvPr/>
        </p:nvSpPr>
        <p:spPr>
          <a:xfrm>
            <a:off x="470880" y="852102"/>
            <a:ext cx="8242920" cy="367878"/>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tabLst>
                <a:tab pos="1150560" algn="l"/>
              </a:tabLst>
            </a:pPr>
            <a:r>
              <a:rPr lang="it-IT" sz="1800" b="1" u="none" strike="noStrike" dirty="0">
                <a:solidFill>
                  <a:srgbClr val="4472C4"/>
                </a:solidFill>
                <a:effectLst/>
                <a:uFillTx/>
                <a:latin typeface="Gill Sans MT"/>
                <a:ea typeface="Calibri"/>
              </a:rPr>
              <a:t>PUNTO 5 INDIRIZZI OPERATIVI DELL’ATTO DI INDIRIZZO </a:t>
            </a:r>
            <a:endParaRPr lang="it-IT" sz="1800" b="0" u="none" strike="noStrike" dirty="0">
              <a:solidFill>
                <a:srgbClr val="000000"/>
              </a:solidFill>
              <a:effectLst/>
              <a:uFillTx/>
              <a:latin typeface="Arial"/>
            </a:endParaRPr>
          </a:p>
        </p:txBody>
      </p:sp>
      <p:sp>
        <p:nvSpPr>
          <p:cNvPr id="7" name="TextBox 13">
            <a:extLst>
              <a:ext uri="{FF2B5EF4-FFF2-40B4-BE49-F238E27FC236}">
                <a16:creationId xmlns:a16="http://schemas.microsoft.com/office/drawing/2014/main" id="{D29347B4-5669-4C2F-B1E8-FC70EA6BCE67}"/>
              </a:ext>
            </a:extLst>
          </p:cNvPr>
          <p:cNvSpPr/>
          <p:nvPr/>
        </p:nvSpPr>
        <p:spPr>
          <a:xfrm>
            <a:off x="470880" y="215280"/>
            <a:ext cx="11321280" cy="521766"/>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gn="just" defTabSz="914400">
              <a:lnSpc>
                <a:spcPct val="100000"/>
              </a:lnSpc>
              <a:tabLst>
                <a:tab pos="1150560" algn="l"/>
              </a:tabLst>
            </a:pPr>
            <a:r>
              <a:rPr lang="it-IT" sz="2800" b="1" u="none" strike="noStrike" dirty="0">
                <a:solidFill>
                  <a:schemeClr val="accent1"/>
                </a:solidFill>
                <a:effectLst/>
                <a:uFillTx/>
                <a:latin typeface="Gill Sans MT"/>
              </a:rPr>
              <a:t>RECEPIMENTO DELLE INDICAZIONI ATTO INDIRIZZO (4/5)</a:t>
            </a:r>
            <a:endParaRPr lang="it-IT" sz="2400" b="0" u="none" strike="noStrike" dirty="0">
              <a:solidFill>
                <a:srgbClr val="000000"/>
              </a:solidFill>
              <a:effectLst/>
              <a:uFillTx/>
              <a:latin typeface="Arial"/>
            </a:endParaRPr>
          </a:p>
        </p:txBody>
      </p:sp>
      <p:cxnSp>
        <p:nvCxnSpPr>
          <p:cNvPr id="8" name="Straight Connector 5">
            <a:extLst>
              <a:ext uri="{FF2B5EF4-FFF2-40B4-BE49-F238E27FC236}">
                <a16:creationId xmlns:a16="http://schemas.microsoft.com/office/drawing/2014/main" id="{C50C2645-7C0F-4E4D-AA8C-8EBAE5FE6F47}"/>
              </a:ext>
            </a:extLst>
          </p:cNvPr>
          <p:cNvCxnSpPr/>
          <p:nvPr/>
        </p:nvCxnSpPr>
        <p:spPr>
          <a:xfrm>
            <a:off x="560666" y="821943"/>
            <a:ext cx="2720160" cy="360"/>
          </a:xfrm>
          <a:prstGeom prst="straightConnector1">
            <a:avLst/>
          </a:prstGeom>
          <a:ln w="38160">
            <a:solidFill>
              <a:schemeClr val="accent1"/>
            </a:solidFill>
            <a:miter/>
          </a:ln>
        </p:spPr>
      </p:cxn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 name="TextBox 5"/>
          <p:cNvSpPr/>
          <p:nvPr/>
        </p:nvSpPr>
        <p:spPr>
          <a:xfrm>
            <a:off x="466200" y="1289799"/>
            <a:ext cx="11116200" cy="4492084"/>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gn="just" defTabSz="914400">
              <a:lnSpc>
                <a:spcPct val="100000"/>
              </a:lnSpc>
            </a:pPr>
            <a:r>
              <a:rPr lang="it-IT" sz="1800" b="0" u="none" strike="noStrike" dirty="0">
                <a:solidFill>
                  <a:schemeClr val="accent1"/>
                </a:solidFill>
                <a:effectLst/>
                <a:uFillTx/>
                <a:latin typeface="Gill Sans MT"/>
              </a:rPr>
              <a:t>B) </a:t>
            </a:r>
            <a:r>
              <a:rPr lang="it-IT" sz="1800" b="1" u="none" strike="noStrike" dirty="0">
                <a:solidFill>
                  <a:schemeClr val="accent1"/>
                </a:solidFill>
                <a:effectLst/>
                <a:uFillTx/>
                <a:latin typeface="Gill Sans MT"/>
              </a:rPr>
              <a:t>ATTIVITÀ DI VALUTAZIONE E VERIFICA</a:t>
            </a:r>
            <a:r>
              <a:rPr lang="it-IT" sz="1800" b="0" u="none" strike="noStrike" dirty="0">
                <a:solidFill>
                  <a:schemeClr val="accent1"/>
                </a:solidFill>
                <a:effectLst/>
                <a:uFillTx/>
                <a:latin typeface="Gill Sans MT"/>
              </a:rPr>
              <a:t> dei</a:t>
            </a:r>
            <a:r>
              <a:rPr lang="it-IT" sz="1800" b="0" u="none" strike="noStrike" dirty="0">
                <a:solidFill>
                  <a:schemeClr val="accent1"/>
                </a:solidFill>
                <a:effectLst/>
                <a:uFillTx/>
                <a:latin typeface="Gill Sans MT"/>
                <a:ea typeface="Microsoft YaHei"/>
              </a:rPr>
              <a:t> risultati degli interventi sulle persone con disabilità. Nel Piano di Valutazione Unitario (</a:t>
            </a:r>
            <a:r>
              <a:rPr lang="it-IT" sz="1800" b="0" u="none" strike="noStrike" dirty="0" err="1">
                <a:solidFill>
                  <a:schemeClr val="accent1"/>
                </a:solidFill>
                <a:effectLst/>
                <a:uFillTx/>
                <a:latin typeface="Gill Sans MT"/>
                <a:ea typeface="Microsoft YaHei"/>
              </a:rPr>
              <a:t>PdV</a:t>
            </a:r>
            <a:r>
              <a:rPr lang="it-IT" sz="1800" b="0" u="none" strike="noStrike" dirty="0">
                <a:solidFill>
                  <a:schemeClr val="accent1"/>
                </a:solidFill>
                <a:effectLst/>
                <a:uFillTx/>
                <a:latin typeface="Gill Sans MT"/>
                <a:ea typeface="Microsoft YaHei"/>
              </a:rPr>
              <a:t>) è prevista una valutazione unitaria per il PR FSE+ e il PR FESR, di “Valutazione dei principi di pari opportunità, parità di genere e non discriminazione” che prevede la verifica dei risultati degli interventi attuati anche con riferimento alla tematica “disabilità”.</a:t>
            </a:r>
            <a:endParaRPr lang="it-IT" sz="1800" b="0" u="none" strike="noStrike" dirty="0">
              <a:solidFill>
                <a:srgbClr val="000000"/>
              </a:solidFill>
              <a:effectLst/>
              <a:uFillTx/>
              <a:latin typeface="Arial"/>
            </a:endParaRPr>
          </a:p>
          <a:p>
            <a:pPr algn="just" defTabSz="914400">
              <a:lnSpc>
                <a:spcPct val="100000"/>
              </a:lnSpc>
            </a:pPr>
            <a:endParaRPr lang="it-IT" sz="800" b="0" u="none" strike="noStrike" dirty="0">
              <a:solidFill>
                <a:srgbClr val="000000"/>
              </a:solidFill>
              <a:effectLst/>
              <a:uFillTx/>
              <a:latin typeface="Arial"/>
            </a:endParaRPr>
          </a:p>
          <a:p>
            <a:pPr algn="just" defTabSz="914400">
              <a:lnSpc>
                <a:spcPct val="100000"/>
              </a:lnSpc>
            </a:pPr>
            <a:r>
              <a:rPr lang="it-IT" sz="1800" b="0" u="none" strike="noStrike" dirty="0">
                <a:solidFill>
                  <a:schemeClr val="accent1"/>
                </a:solidFill>
                <a:effectLst/>
                <a:uFillTx/>
                <a:latin typeface="Gill Sans MT"/>
              </a:rPr>
              <a:t>C) </a:t>
            </a:r>
            <a:r>
              <a:rPr lang="it-IT" sz="1800" b="1" u="none" strike="noStrike" dirty="0">
                <a:solidFill>
                  <a:schemeClr val="accent1"/>
                </a:solidFill>
                <a:effectLst/>
                <a:uFillTx/>
                <a:latin typeface="Gill Sans MT"/>
              </a:rPr>
              <a:t>INFORMAZIONE E COMUNICAZIONE.</a:t>
            </a:r>
            <a:r>
              <a:rPr lang="it-IT" sz="1800" b="0" u="none" strike="noStrike" dirty="0">
                <a:solidFill>
                  <a:schemeClr val="accent1"/>
                </a:solidFill>
                <a:effectLst/>
                <a:uFillTx/>
                <a:latin typeface="Gill Sans MT"/>
              </a:rPr>
              <a:t> Impegno a</a:t>
            </a:r>
            <a:r>
              <a:rPr lang="it-IT" sz="1800" b="1" u="none" strike="noStrike" dirty="0">
                <a:solidFill>
                  <a:schemeClr val="accent1"/>
                </a:solidFill>
                <a:effectLst/>
                <a:uFillTx/>
                <a:latin typeface="Gill Sans MT"/>
              </a:rPr>
              <a:t> </a:t>
            </a:r>
            <a:r>
              <a:rPr lang="it-IT" sz="1800" b="0" u="none" strike="noStrike" dirty="0">
                <a:solidFill>
                  <a:schemeClr val="accent1"/>
                </a:solidFill>
                <a:effectLst/>
                <a:uFillTx/>
                <a:latin typeface="Gill Sans MT"/>
              </a:rPr>
              <a:t>migliorare l'accessibilità alle fonti di informazione e comunicazione</a:t>
            </a:r>
            <a:r>
              <a:rPr lang="it-IT" sz="1800" b="1" u="none" strike="noStrike" dirty="0">
                <a:solidFill>
                  <a:schemeClr val="accent1"/>
                </a:solidFill>
                <a:effectLst/>
                <a:uFillTx/>
                <a:latin typeface="Gill Sans MT"/>
              </a:rPr>
              <a:t> </a:t>
            </a:r>
            <a:r>
              <a:rPr lang="it-IT" sz="1800" b="0" u="none" strike="noStrike" dirty="0">
                <a:solidFill>
                  <a:schemeClr val="accent1"/>
                </a:solidFill>
                <a:effectLst/>
                <a:uFillTx/>
                <a:latin typeface="Gill Sans MT"/>
              </a:rPr>
              <a:t>in coerenza con le indicazioni governative sul tema proposte dal Dipartimento per la Trasformazione Digitale (a partire dal sito Lazio Europa - adeguamento implementando forme di comunicazione che potenzieranno l’accessibilità per tutti).</a:t>
            </a:r>
            <a:endParaRPr lang="it-IT" sz="1800" b="0" u="none" strike="noStrike" dirty="0">
              <a:solidFill>
                <a:srgbClr val="000000"/>
              </a:solidFill>
              <a:effectLst/>
              <a:uFillTx/>
              <a:latin typeface="Arial"/>
            </a:endParaRPr>
          </a:p>
          <a:p>
            <a:pPr algn="just" defTabSz="914400">
              <a:lnSpc>
                <a:spcPct val="100000"/>
              </a:lnSpc>
            </a:pPr>
            <a:endParaRPr lang="it-IT" sz="800" b="0" u="none" strike="noStrike" dirty="0">
              <a:solidFill>
                <a:srgbClr val="000000"/>
              </a:solidFill>
              <a:effectLst/>
              <a:uFillTx/>
              <a:latin typeface="Arial"/>
            </a:endParaRPr>
          </a:p>
          <a:p>
            <a:pPr algn="just" defTabSz="914400">
              <a:lnSpc>
                <a:spcPct val="100000"/>
              </a:lnSpc>
            </a:pPr>
            <a:r>
              <a:rPr lang="it-IT" sz="1800" b="0" u="none" strike="noStrike" dirty="0">
                <a:solidFill>
                  <a:schemeClr val="accent1"/>
                </a:solidFill>
                <a:effectLst/>
                <a:uFillTx/>
                <a:latin typeface="Gill Sans MT"/>
              </a:rPr>
              <a:t>D) </a:t>
            </a:r>
            <a:r>
              <a:rPr lang="it-IT" sz="1800" b="1" u="none" strike="noStrike" dirty="0">
                <a:solidFill>
                  <a:schemeClr val="accent1"/>
                </a:solidFill>
                <a:effectLst/>
                <a:uFillTx/>
                <a:latin typeface="Gill Sans MT"/>
              </a:rPr>
              <a:t>INDICATORI REALIZZAZIONE E RISULTATO DEL PR FSE+ </a:t>
            </a:r>
            <a:endParaRPr lang="it-IT" sz="1800" b="0" u="none" strike="noStrike" dirty="0">
              <a:solidFill>
                <a:srgbClr val="000000"/>
              </a:solidFill>
              <a:effectLst/>
              <a:uFillTx/>
              <a:latin typeface="Arial"/>
            </a:endParaRPr>
          </a:p>
          <a:p>
            <a:pPr algn="just" defTabSz="914400">
              <a:lnSpc>
                <a:spcPct val="100000"/>
              </a:lnSpc>
            </a:pPr>
            <a:r>
              <a:rPr lang="it-IT" u="sng" dirty="0">
                <a:solidFill>
                  <a:schemeClr val="accent1"/>
                </a:solidFill>
                <a:latin typeface="Gill Sans MT"/>
                <a:ea typeface="Calibri;sans-serif"/>
              </a:rPr>
              <a:t>I</a:t>
            </a:r>
            <a:r>
              <a:rPr lang="it-IT" sz="1800" b="0" u="sng" strike="noStrike" dirty="0">
                <a:solidFill>
                  <a:schemeClr val="accent1"/>
                </a:solidFill>
                <a:effectLst/>
                <a:uFillTx/>
                <a:latin typeface="Gill Sans MT"/>
                <a:ea typeface="Calibri;sans-serif"/>
              </a:rPr>
              <a:t>ndicatore comune di output</a:t>
            </a:r>
            <a:r>
              <a:rPr lang="it-IT" sz="1800" b="0" strike="noStrike" dirty="0">
                <a:solidFill>
                  <a:schemeClr val="accent1"/>
                </a:solidFill>
                <a:effectLst/>
                <a:uFillTx/>
                <a:latin typeface="Gill Sans MT"/>
                <a:ea typeface="Calibri;sans-serif"/>
              </a:rPr>
              <a:t> </a:t>
            </a:r>
            <a:r>
              <a:rPr lang="it-IT" sz="1800" b="0" u="none" strike="noStrike" dirty="0">
                <a:solidFill>
                  <a:schemeClr val="accent1"/>
                </a:solidFill>
                <a:effectLst/>
                <a:uFillTx/>
                <a:latin typeface="Gill Sans MT"/>
                <a:ea typeface="Calibri;sans-serif"/>
              </a:rPr>
              <a:t>EECO12 “Partecipanti con disabilità”. Rispetto al target al 2029 di 2.950 persone con disabilità previste, sono stati intercettate (a giugno 2025) n. 2.281 persone (</a:t>
            </a:r>
            <a:r>
              <a:rPr lang="it-IT" sz="1800" b="1" u="none" strike="noStrike" dirty="0">
                <a:solidFill>
                  <a:schemeClr val="accent1"/>
                </a:solidFill>
                <a:effectLst/>
                <a:uFillTx/>
                <a:latin typeface="Gill Sans MT"/>
                <a:ea typeface="Calibri;sans-serif"/>
              </a:rPr>
              <a:t>77% del target</a:t>
            </a:r>
            <a:r>
              <a:rPr lang="it-IT" sz="1800" b="0" u="none" strike="noStrike" dirty="0">
                <a:solidFill>
                  <a:schemeClr val="accent1"/>
                </a:solidFill>
                <a:effectLst/>
                <a:uFillTx/>
                <a:latin typeface="Gill Sans MT"/>
                <a:ea typeface="Calibri;sans-serif"/>
              </a:rPr>
              <a:t>).</a:t>
            </a:r>
            <a:endParaRPr lang="it-IT" sz="1800" b="0" u="none" strike="noStrike" dirty="0">
              <a:solidFill>
                <a:srgbClr val="000000"/>
              </a:solidFill>
              <a:effectLst/>
              <a:uFillTx/>
              <a:latin typeface="Arial"/>
            </a:endParaRPr>
          </a:p>
          <a:p>
            <a:pPr algn="just"/>
            <a:r>
              <a:rPr lang="it-IT" sz="1800" b="0" u="sng" strike="noStrike" dirty="0">
                <a:solidFill>
                  <a:schemeClr val="accent1"/>
                </a:solidFill>
                <a:effectLst/>
                <a:uFillTx/>
                <a:latin typeface="Gill Sans MT"/>
                <a:ea typeface="Calibri;sans-serif"/>
              </a:rPr>
              <a:t>Indicatore specifico di risultato</a:t>
            </a:r>
            <a:r>
              <a:rPr lang="it-IT" sz="1800" b="0" u="none" strike="noStrike" dirty="0">
                <a:solidFill>
                  <a:schemeClr val="accent1"/>
                </a:solidFill>
                <a:effectLst/>
                <a:uFillTx/>
                <a:latin typeface="Gill Sans MT"/>
                <a:ea typeface="Calibri;sans-serif"/>
              </a:rPr>
              <a:t>, </a:t>
            </a:r>
            <a:r>
              <a:rPr lang="it-IT" dirty="0">
                <a:solidFill>
                  <a:schemeClr val="accent1"/>
                </a:solidFill>
                <a:latin typeface="Gill Sans MT"/>
              </a:rPr>
              <a:t>EESR03 "Partecipanti in condizione di svantaggio e di fragilità, incluse le persone con disabilità impegnati nella ricerca di un lavoro, in un percorso di istruzione/formazione, nell'acquisizione di una qualifica, in un'occupazione, anche autonoma, alla fine della loro partecipazione all'intervento« (o</a:t>
            </a:r>
            <a:r>
              <a:rPr lang="it-IT" dirty="0">
                <a:solidFill>
                  <a:schemeClr val="accent1"/>
                </a:solidFill>
                <a:latin typeface="Gill Sans MT"/>
                <a:ea typeface="Calibri;sans-serif"/>
              </a:rPr>
              <a:t>biettivo specifico ESO4.8 (H) e ESO4.12 (L): s</a:t>
            </a:r>
            <a:r>
              <a:rPr lang="it-IT" sz="1800" strike="noStrike" dirty="0">
                <a:solidFill>
                  <a:schemeClr val="accent1"/>
                </a:solidFill>
                <a:effectLst/>
                <a:uFillTx/>
                <a:latin typeface="Gill Sans MT"/>
              </a:rPr>
              <a:t>arà</a:t>
            </a:r>
            <a:r>
              <a:rPr lang="it-IT" sz="1800" b="1" strike="noStrike" dirty="0">
                <a:solidFill>
                  <a:schemeClr val="accent1"/>
                </a:solidFill>
                <a:effectLst/>
                <a:uFillTx/>
                <a:latin typeface="Gill Sans MT"/>
              </a:rPr>
              <a:t> valorizzato a fine 2026</a:t>
            </a:r>
            <a:r>
              <a:rPr lang="it-IT" sz="1100" b="1" dirty="0">
                <a:solidFill>
                  <a:schemeClr val="accent1"/>
                </a:solidFill>
                <a:latin typeface="Calibri;sans-serif"/>
              </a:rPr>
              <a:t>.</a:t>
            </a:r>
            <a:endParaRPr lang="it-IT" sz="1800" b="1" strike="noStrike" dirty="0">
              <a:solidFill>
                <a:srgbClr val="000000"/>
              </a:solidFill>
              <a:effectLst/>
              <a:uFillTx/>
              <a:latin typeface="Arial"/>
            </a:endParaRPr>
          </a:p>
        </p:txBody>
      </p:sp>
      <p:sp>
        <p:nvSpPr>
          <p:cNvPr id="415" name="TextBox 7"/>
          <p:cNvSpPr/>
          <p:nvPr/>
        </p:nvSpPr>
        <p:spPr>
          <a:xfrm>
            <a:off x="466200" y="72360"/>
            <a:ext cx="6913800" cy="11876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tabLst>
                <a:tab pos="1150560" algn="l"/>
              </a:tabLst>
            </a:pPr>
            <a:endParaRPr lang="it-IT" sz="2400" b="0" u="none" strike="noStrike">
              <a:solidFill>
                <a:srgbClr val="000000"/>
              </a:solidFill>
              <a:effectLst/>
              <a:uFillTx/>
              <a:latin typeface="Arial"/>
            </a:endParaRPr>
          </a:p>
          <a:p>
            <a:pPr defTabSz="914400">
              <a:lnSpc>
                <a:spcPct val="100000"/>
              </a:lnSpc>
              <a:tabLst>
                <a:tab pos="1150560" algn="l"/>
              </a:tabLst>
            </a:pPr>
            <a:endParaRPr lang="it-IT" sz="2400" b="0" u="none" strike="noStrike">
              <a:solidFill>
                <a:srgbClr val="000000"/>
              </a:solidFill>
              <a:effectLst/>
              <a:uFillTx/>
              <a:latin typeface="Arial"/>
            </a:endParaRPr>
          </a:p>
          <a:p>
            <a:pPr defTabSz="914400">
              <a:lnSpc>
                <a:spcPct val="100000"/>
              </a:lnSpc>
              <a:tabLst>
                <a:tab pos="1150560" algn="l"/>
              </a:tabLst>
            </a:pPr>
            <a:endParaRPr lang="it-IT" sz="2400" b="0" u="none" strike="noStrike">
              <a:solidFill>
                <a:srgbClr val="000000"/>
              </a:solidFill>
              <a:effectLst/>
              <a:uFillTx/>
              <a:latin typeface="Arial"/>
            </a:endParaRPr>
          </a:p>
        </p:txBody>
      </p:sp>
      <p:sp>
        <p:nvSpPr>
          <p:cNvPr id="7" name="TextBox 3">
            <a:extLst>
              <a:ext uri="{FF2B5EF4-FFF2-40B4-BE49-F238E27FC236}">
                <a16:creationId xmlns:a16="http://schemas.microsoft.com/office/drawing/2014/main" id="{DC2289A6-BD9F-49BD-A48B-283DE7EB86F7}"/>
              </a:ext>
            </a:extLst>
          </p:cNvPr>
          <p:cNvSpPr/>
          <p:nvPr/>
        </p:nvSpPr>
        <p:spPr>
          <a:xfrm>
            <a:off x="470880" y="852102"/>
            <a:ext cx="8242920" cy="367878"/>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tabLst>
                <a:tab pos="1150560" algn="l"/>
              </a:tabLst>
            </a:pPr>
            <a:r>
              <a:rPr lang="it-IT" sz="1800" b="1" u="none" strike="noStrike" dirty="0">
                <a:solidFill>
                  <a:srgbClr val="4472C4"/>
                </a:solidFill>
                <a:effectLst/>
                <a:uFillTx/>
                <a:latin typeface="Gill Sans MT"/>
                <a:ea typeface="Calibri"/>
              </a:rPr>
              <a:t>PUNTO 5 INDIRIZZI OPERATIVI DELL’ATTO DI INDIRIZZO </a:t>
            </a:r>
            <a:endParaRPr lang="it-IT" sz="1800" b="0" u="none" strike="noStrike" dirty="0">
              <a:solidFill>
                <a:srgbClr val="000000"/>
              </a:solidFill>
              <a:effectLst/>
              <a:uFillTx/>
              <a:latin typeface="Arial"/>
            </a:endParaRPr>
          </a:p>
        </p:txBody>
      </p:sp>
      <p:sp>
        <p:nvSpPr>
          <p:cNvPr id="8" name="TextBox 13">
            <a:extLst>
              <a:ext uri="{FF2B5EF4-FFF2-40B4-BE49-F238E27FC236}">
                <a16:creationId xmlns:a16="http://schemas.microsoft.com/office/drawing/2014/main" id="{87FB187B-47BE-4439-A6E0-5E9D224A503F}"/>
              </a:ext>
            </a:extLst>
          </p:cNvPr>
          <p:cNvSpPr/>
          <p:nvPr/>
        </p:nvSpPr>
        <p:spPr>
          <a:xfrm>
            <a:off x="470880" y="215280"/>
            <a:ext cx="11321280" cy="521766"/>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gn="just" defTabSz="914400">
              <a:lnSpc>
                <a:spcPct val="100000"/>
              </a:lnSpc>
              <a:tabLst>
                <a:tab pos="1150560" algn="l"/>
              </a:tabLst>
            </a:pPr>
            <a:r>
              <a:rPr lang="it-IT" sz="2800" b="1" u="none" strike="noStrike" dirty="0">
                <a:solidFill>
                  <a:schemeClr val="accent1"/>
                </a:solidFill>
                <a:effectLst/>
                <a:uFillTx/>
                <a:latin typeface="Gill Sans MT"/>
              </a:rPr>
              <a:t>RECEPIMENTO DELLE INDICAZIONI ATTO INDIRIZZO (5/5)</a:t>
            </a:r>
            <a:endParaRPr lang="it-IT" sz="2400" b="0" u="none" strike="noStrike" dirty="0">
              <a:solidFill>
                <a:srgbClr val="000000"/>
              </a:solidFill>
              <a:effectLst/>
              <a:uFillTx/>
              <a:latin typeface="Arial"/>
            </a:endParaRPr>
          </a:p>
        </p:txBody>
      </p:sp>
      <p:cxnSp>
        <p:nvCxnSpPr>
          <p:cNvPr id="9" name="Straight Connector 5">
            <a:extLst>
              <a:ext uri="{FF2B5EF4-FFF2-40B4-BE49-F238E27FC236}">
                <a16:creationId xmlns:a16="http://schemas.microsoft.com/office/drawing/2014/main" id="{1183FFC9-9353-4EF5-8797-D674E5EDE93C}"/>
              </a:ext>
            </a:extLst>
          </p:cNvPr>
          <p:cNvCxnSpPr/>
          <p:nvPr/>
        </p:nvCxnSpPr>
        <p:spPr>
          <a:xfrm>
            <a:off x="560666" y="821943"/>
            <a:ext cx="2720160" cy="360"/>
          </a:xfrm>
          <a:prstGeom prst="straightConnector1">
            <a:avLst/>
          </a:prstGeom>
          <a:ln w="38160">
            <a:solidFill>
              <a:schemeClr val="accent1"/>
            </a:solidFill>
            <a:miter/>
          </a:ln>
        </p:spPr>
      </p:cxn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8" name="CasellaDiTesto 1"/>
          <p:cNvSpPr/>
          <p:nvPr/>
        </p:nvSpPr>
        <p:spPr>
          <a:xfrm>
            <a:off x="2966400" y="1509840"/>
            <a:ext cx="5677560" cy="3690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endParaRPr lang="it-IT" sz="1800" b="0" u="none" strike="noStrike">
              <a:solidFill>
                <a:schemeClr val="dk1"/>
              </a:solidFill>
              <a:effectLst/>
              <a:uFillTx/>
              <a:latin typeface="Calibri"/>
            </a:endParaRPr>
          </a:p>
        </p:txBody>
      </p:sp>
      <p:sp>
        <p:nvSpPr>
          <p:cNvPr id="419" name="CasellaDiTesto 2"/>
          <p:cNvSpPr/>
          <p:nvPr/>
        </p:nvSpPr>
        <p:spPr>
          <a:xfrm>
            <a:off x="2243520" y="2971800"/>
            <a:ext cx="7463520" cy="6390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it-IT" sz="3600" b="1" u="none" strike="noStrike">
                <a:solidFill>
                  <a:schemeClr val="lt1"/>
                </a:solidFill>
                <a:effectLst/>
                <a:uFillTx/>
                <a:latin typeface="Gill Sans MT"/>
              </a:rPr>
              <a:t>Grazie per l’attenzione!</a:t>
            </a:r>
            <a:endParaRPr lang="it-IT" sz="3600" b="0" u="none" strike="noStrike">
              <a:solidFill>
                <a:srgbClr val="000000"/>
              </a:solidFill>
              <a:effectLst/>
              <a:uFillTx/>
              <a:latin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 name="TextBox 3"/>
          <p:cNvSpPr/>
          <p:nvPr/>
        </p:nvSpPr>
        <p:spPr>
          <a:xfrm>
            <a:off x="1354320" y="1765800"/>
            <a:ext cx="9373680" cy="1798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just" defTabSz="914400">
              <a:lnSpc>
                <a:spcPct val="100000"/>
              </a:lnSpc>
              <a:tabLst>
                <a:tab pos="1150560" algn="l"/>
              </a:tabLst>
            </a:pPr>
            <a:endParaRPr lang="it-IT" sz="2800" b="0" u="none" strike="noStrike">
              <a:solidFill>
                <a:srgbClr val="000000"/>
              </a:solidFill>
              <a:effectLst/>
              <a:uFillTx/>
              <a:latin typeface="Arial"/>
            </a:endParaRPr>
          </a:p>
          <a:p>
            <a:pPr algn="just" defTabSz="914400">
              <a:lnSpc>
                <a:spcPct val="100000"/>
              </a:lnSpc>
              <a:tabLst>
                <a:tab pos="1150560" algn="l"/>
              </a:tabLst>
            </a:pPr>
            <a:r>
              <a:rPr lang="it-IT" sz="2800" b="1" u="none" strike="noStrike">
                <a:solidFill>
                  <a:srgbClr val="4472C4"/>
                </a:solidFill>
                <a:effectLst/>
                <a:uFillTx/>
                <a:latin typeface="Gill Sans MT"/>
                <a:ea typeface="Calibri"/>
              </a:rPr>
              <a:t>A. AGGIORNAMENTO SULLE ATTIVITÀ RIVOLTE ALLA VERIFICA DEL LORO RISPETTO DURANTE L’ATTUAZIONE</a:t>
            </a:r>
            <a:endParaRPr lang="it-IT" sz="2800" b="0" u="none" strike="noStrike">
              <a:solidFill>
                <a:srgbClr val="000000"/>
              </a:solidFill>
              <a:effectLst/>
              <a:uFillTx/>
              <a:latin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 name="TextBox 8"/>
          <p:cNvSpPr/>
          <p:nvPr/>
        </p:nvSpPr>
        <p:spPr>
          <a:xfrm>
            <a:off x="187920" y="1006200"/>
            <a:ext cx="11519280" cy="2960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marL="152280" algn="just" defTabSz="914400">
              <a:lnSpc>
                <a:spcPct val="100000"/>
              </a:lnSpc>
              <a:spcAft>
                <a:spcPts val="499"/>
              </a:spcAft>
              <a:tabLst>
                <a:tab pos="0" algn="l"/>
              </a:tabLst>
            </a:pPr>
            <a:r>
              <a:rPr lang="it-IT" sz="1800" b="0" u="none" strike="noStrike">
                <a:solidFill>
                  <a:srgbClr val="4472C4"/>
                </a:solidFill>
                <a:effectLst/>
                <a:uFillTx/>
                <a:latin typeface="Gill Sans MT"/>
                <a:ea typeface="EYInterstate Regular"/>
              </a:rPr>
              <a:t>Le condizioni abilitanti (CA) per la politica di coesione 2021-2027 costituiscono il sistema di requisiti che gli Stati membri devono soddisfare per poter utilmente fruire dei fondi europei destinati alla coesione. </a:t>
            </a:r>
            <a:endParaRPr lang="it-IT" sz="1800" b="0" u="none" strike="noStrike">
              <a:solidFill>
                <a:srgbClr val="000000"/>
              </a:solidFill>
              <a:effectLst/>
              <a:uFillTx/>
              <a:latin typeface="Arial"/>
            </a:endParaRPr>
          </a:p>
          <a:p>
            <a:pPr marL="152280" algn="just" defTabSz="914400">
              <a:lnSpc>
                <a:spcPct val="100000"/>
              </a:lnSpc>
              <a:spcAft>
                <a:spcPts val="499"/>
              </a:spcAft>
              <a:tabLst>
                <a:tab pos="0" algn="l"/>
              </a:tabLst>
            </a:pPr>
            <a:r>
              <a:rPr lang="it-IT" sz="1800" b="0" u="none" strike="noStrike">
                <a:solidFill>
                  <a:srgbClr val="4472C4"/>
                </a:solidFill>
                <a:effectLst/>
                <a:uFillTx/>
                <a:latin typeface="Gill Sans MT"/>
                <a:ea typeface="EYInterstate Regular"/>
              </a:rPr>
              <a:t>Il soddisfacimento delle condizioni abilitanti è finalizzata a garantire che l’</a:t>
            </a:r>
            <a:r>
              <a:rPr lang="it-IT" sz="1800" b="1" u="none" strike="noStrike">
                <a:solidFill>
                  <a:srgbClr val="4472C4"/>
                </a:solidFill>
                <a:effectLst/>
                <a:uFillTx/>
                <a:latin typeface="Gill Sans MT"/>
                <a:ea typeface="EYInterstate Regular"/>
              </a:rPr>
              <a:t>attuazione dei programmi </a:t>
            </a:r>
            <a:r>
              <a:rPr lang="it-IT" sz="1800" b="0" u="none" strike="noStrike">
                <a:solidFill>
                  <a:srgbClr val="4472C4"/>
                </a:solidFill>
                <a:effectLst/>
                <a:uFillTx/>
                <a:latin typeface="Gill Sans MT"/>
                <a:ea typeface="EYInterstate Regular"/>
              </a:rPr>
              <a:t>finanziati con fondi europei sia </a:t>
            </a:r>
            <a:r>
              <a:rPr lang="it-IT" sz="1800" b="1" u="none" strike="noStrike">
                <a:solidFill>
                  <a:srgbClr val="4472C4"/>
                </a:solidFill>
                <a:effectLst/>
                <a:uFillTx/>
                <a:latin typeface="Gill Sans MT"/>
                <a:ea typeface="EYInterstate Regular"/>
              </a:rPr>
              <a:t>conforme al diritto dell’Unione </a:t>
            </a:r>
            <a:r>
              <a:rPr lang="it-IT" sz="1800" b="0" u="none" strike="noStrike">
                <a:solidFill>
                  <a:srgbClr val="4472C4"/>
                </a:solidFill>
                <a:effectLst/>
                <a:uFillTx/>
                <a:latin typeface="Gill Sans MT"/>
                <a:ea typeface="EYInterstate Regular"/>
              </a:rPr>
              <a:t>assicurando al tempo stesso l’efficacia e la qualità della programmazione grazie alla elaborazione di strumenti di pianificazione coerenti con gli standard concordati a livello europeo.</a:t>
            </a:r>
            <a:endParaRPr lang="it-IT" sz="1800" b="0" u="none" strike="noStrike">
              <a:solidFill>
                <a:srgbClr val="000000"/>
              </a:solidFill>
              <a:effectLst/>
              <a:uFillTx/>
              <a:latin typeface="Arial"/>
            </a:endParaRPr>
          </a:p>
          <a:p>
            <a:pPr marL="152280" algn="just" defTabSz="914400">
              <a:lnSpc>
                <a:spcPct val="100000"/>
              </a:lnSpc>
              <a:spcAft>
                <a:spcPts val="499"/>
              </a:spcAft>
              <a:tabLst>
                <a:tab pos="0" algn="l"/>
              </a:tabLst>
            </a:pPr>
            <a:r>
              <a:rPr lang="it-IT" sz="1800" b="0" u="none" strike="noStrike">
                <a:solidFill>
                  <a:srgbClr val="4472C4"/>
                </a:solidFill>
                <a:effectLst/>
                <a:uFillTx/>
                <a:latin typeface="Gill Sans MT"/>
                <a:ea typeface="EYInterstate Regular"/>
              </a:rPr>
              <a:t>Il sistema delle condizioni abilitanti è stato rafforzato nel ciclo di programmazione 2021-2027 e l’aspetto più significativo è quello che il </a:t>
            </a:r>
            <a:r>
              <a:rPr lang="it-IT" sz="1800" b="1" u="none" strike="noStrike">
                <a:solidFill>
                  <a:srgbClr val="4472C4"/>
                </a:solidFill>
                <a:effectLst/>
                <a:uFillTx/>
                <a:latin typeface="Gill Sans MT"/>
                <a:ea typeface="EYInterstate Regular"/>
              </a:rPr>
              <a:t>soddisfacimento delle condizioni deve essere garantito non soltanto al momento dell’avvio, ma durante l’intero ciclo di programmazione</a:t>
            </a:r>
            <a:r>
              <a:rPr lang="it-IT" sz="1800" b="0" u="none" strike="noStrike">
                <a:solidFill>
                  <a:srgbClr val="4472C4"/>
                </a:solidFill>
                <a:effectLst/>
                <a:uFillTx/>
                <a:latin typeface="Gill Sans MT"/>
                <a:ea typeface="EYInterstate Regular"/>
              </a:rPr>
              <a:t>, con la conseguente necessità di attivare gli opportuni monitoraggi sul mantenimento.</a:t>
            </a:r>
            <a:endParaRPr lang="it-IT" sz="1800" b="0" u="none" strike="noStrike">
              <a:solidFill>
                <a:srgbClr val="000000"/>
              </a:solidFill>
              <a:effectLst/>
              <a:uFillTx/>
              <a:latin typeface="Arial"/>
            </a:endParaRPr>
          </a:p>
        </p:txBody>
      </p:sp>
      <p:sp>
        <p:nvSpPr>
          <p:cNvPr id="335" name="TextBox 2"/>
          <p:cNvSpPr/>
          <p:nvPr/>
        </p:nvSpPr>
        <p:spPr>
          <a:xfrm>
            <a:off x="397440" y="237960"/>
            <a:ext cx="11396880" cy="6390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just" defTabSz="914400">
              <a:lnSpc>
                <a:spcPct val="100000"/>
              </a:lnSpc>
              <a:tabLst>
                <a:tab pos="0" algn="l"/>
              </a:tabLst>
            </a:pPr>
            <a:r>
              <a:rPr lang="it-IT" sz="3600" b="1" u="none" strike="noStrike">
                <a:solidFill>
                  <a:srgbClr val="4472C4"/>
                </a:solidFill>
                <a:effectLst/>
                <a:uFillTx/>
                <a:latin typeface="Gill Sans MT"/>
                <a:ea typeface="Calibri"/>
              </a:rPr>
              <a:t>Le condizioni abilitanti</a:t>
            </a:r>
            <a:endParaRPr lang="it-IT" sz="3600" b="0" u="none" strike="noStrike">
              <a:solidFill>
                <a:srgbClr val="000000"/>
              </a:solidFill>
              <a:effectLst/>
              <a:uFillTx/>
              <a:latin typeface="Arial"/>
            </a:endParaRPr>
          </a:p>
        </p:txBody>
      </p:sp>
      <p:cxnSp>
        <p:nvCxnSpPr>
          <p:cNvPr id="336" name="Straight Connector 4"/>
          <p:cNvCxnSpPr/>
          <p:nvPr/>
        </p:nvCxnSpPr>
        <p:spPr>
          <a:xfrm>
            <a:off x="1358640" y="903600"/>
            <a:ext cx="2720520" cy="360"/>
          </a:xfrm>
          <a:prstGeom prst="straightConnector1">
            <a:avLst/>
          </a:prstGeom>
          <a:ln w="38160">
            <a:solidFill>
              <a:schemeClr val="accent1"/>
            </a:solidFill>
            <a:miter/>
          </a:ln>
        </p:spPr>
      </p:cxnSp>
      <p:sp>
        <p:nvSpPr>
          <p:cNvPr id="337" name="TextBox 8"/>
          <p:cNvSpPr/>
          <p:nvPr/>
        </p:nvSpPr>
        <p:spPr>
          <a:xfrm>
            <a:off x="196560" y="3996720"/>
            <a:ext cx="11519280" cy="1588680"/>
          </a:xfrm>
          <a:prstGeom prst="rect">
            <a:avLst/>
          </a:prstGeom>
          <a:noFill/>
          <a:ln w="0">
            <a:solidFill>
              <a:schemeClr val="accent1"/>
            </a:solidFill>
          </a:ln>
        </p:spPr>
        <p:style>
          <a:lnRef idx="0">
            <a:scrgbClr r="0" g="0" b="0"/>
          </a:lnRef>
          <a:fillRef idx="0">
            <a:scrgbClr r="0" g="0" b="0"/>
          </a:fillRef>
          <a:effectRef idx="0">
            <a:scrgbClr r="0" g="0" b="0"/>
          </a:effectRef>
          <a:fontRef idx="minor"/>
        </p:style>
        <p:txBody>
          <a:bodyPr lIns="90000" tIns="45000" rIns="90000" bIns="45000" anchor="t">
            <a:spAutoFit/>
          </a:bodyPr>
          <a:lstStyle/>
          <a:p>
            <a:pPr marL="152280" algn="just" defTabSz="914400">
              <a:lnSpc>
                <a:spcPct val="100000"/>
              </a:lnSpc>
              <a:spcAft>
                <a:spcPts val="499"/>
              </a:spcAft>
              <a:tabLst>
                <a:tab pos="0" algn="l"/>
              </a:tabLst>
            </a:pPr>
            <a:r>
              <a:rPr lang="it-IT" sz="1800" b="0" u="none" strike="noStrike">
                <a:solidFill>
                  <a:srgbClr val="4472C4"/>
                </a:solidFill>
                <a:effectLst/>
                <a:uFillTx/>
                <a:latin typeface="Gill Sans MT"/>
              </a:rPr>
              <a:t>Le CA sono </a:t>
            </a:r>
            <a:r>
              <a:rPr lang="it-IT" sz="1800" b="1" u="none" strike="noStrike">
                <a:solidFill>
                  <a:srgbClr val="4472C4"/>
                </a:solidFill>
                <a:effectLst/>
                <a:uFillTx/>
                <a:latin typeface="Gill Sans MT"/>
              </a:rPr>
              <a:t>previste dal Regolamento generale 2021/1060 </a:t>
            </a:r>
            <a:r>
              <a:rPr lang="it-IT" sz="1800" b="0" u="none" strike="noStrike">
                <a:solidFill>
                  <a:srgbClr val="4472C4"/>
                </a:solidFill>
                <a:effectLst/>
                <a:uFillTx/>
                <a:latin typeface="Gill Sans MT"/>
              </a:rPr>
              <a:t>(art. 15 e Allegati III e IV) e si suddividono in:</a:t>
            </a:r>
            <a:endParaRPr lang="it-IT" sz="1800" b="0" u="none" strike="noStrike">
              <a:solidFill>
                <a:srgbClr val="000000"/>
              </a:solidFill>
              <a:effectLst/>
              <a:uFillTx/>
              <a:latin typeface="Arial"/>
            </a:endParaRPr>
          </a:p>
          <a:p>
            <a:pPr marL="438120" indent="-285840" algn="just" defTabSz="914400">
              <a:lnSpc>
                <a:spcPct val="100000"/>
              </a:lnSpc>
              <a:spcAft>
                <a:spcPts val="499"/>
              </a:spcAft>
              <a:buClr>
                <a:srgbClr val="4472C4"/>
              </a:buClr>
              <a:buFont typeface="Arial"/>
              <a:buChar char="•"/>
              <a:tabLst>
                <a:tab pos="6113880" algn="r"/>
              </a:tabLst>
            </a:pPr>
            <a:r>
              <a:rPr lang="it-IT" sz="1800" b="1" u="none" strike="noStrike">
                <a:solidFill>
                  <a:srgbClr val="4472C4"/>
                </a:solidFill>
                <a:effectLst/>
                <a:uFillTx/>
                <a:latin typeface="Gill Sans MT"/>
              </a:rPr>
              <a:t>condizioni orizzontali</a:t>
            </a:r>
            <a:r>
              <a:rPr lang="it-IT" sz="1800" b="0" u="none" strike="noStrike">
                <a:solidFill>
                  <a:srgbClr val="4472C4"/>
                </a:solidFill>
                <a:effectLst/>
                <a:uFillTx/>
                <a:latin typeface="Gill Sans MT"/>
              </a:rPr>
              <a:t>: sono 4 (appalti, aiuti, Carta dei diritti e disabilità) e riguardano tutti i Programmi nella loro interezza;</a:t>
            </a:r>
            <a:endParaRPr lang="it-IT" sz="1800" b="0" u="none" strike="noStrike">
              <a:solidFill>
                <a:srgbClr val="000000"/>
              </a:solidFill>
              <a:effectLst/>
              <a:uFillTx/>
              <a:latin typeface="Arial"/>
            </a:endParaRPr>
          </a:p>
          <a:p>
            <a:pPr marL="438120" indent="-285840" algn="just" defTabSz="914400">
              <a:lnSpc>
                <a:spcPct val="100000"/>
              </a:lnSpc>
              <a:spcAft>
                <a:spcPts val="499"/>
              </a:spcAft>
              <a:buClr>
                <a:srgbClr val="4472C4"/>
              </a:buClr>
              <a:buFont typeface="Arial"/>
              <a:buChar char="•"/>
              <a:tabLst>
                <a:tab pos="6113880" algn="r"/>
              </a:tabLst>
            </a:pPr>
            <a:r>
              <a:rPr lang="it-IT" sz="1800" b="1" u="none" strike="noStrike">
                <a:solidFill>
                  <a:srgbClr val="4472C4"/>
                </a:solidFill>
                <a:effectLst/>
                <a:uFillTx/>
                <a:latin typeface="Gill Sans MT"/>
              </a:rPr>
              <a:t>condizioni tematiche</a:t>
            </a:r>
            <a:r>
              <a:rPr lang="it-IT" sz="1800" b="0" u="none" strike="noStrike">
                <a:solidFill>
                  <a:srgbClr val="4472C4"/>
                </a:solidFill>
                <a:effectLst/>
                <a:uFillTx/>
                <a:latin typeface="Gill Sans MT"/>
              </a:rPr>
              <a:t>: sono collegate agli obiettivi specifici. Vengono selezionati nel Programma al momento della predisposizione del PR. Nel PR del Lazio ne sono state selezionate 5.</a:t>
            </a:r>
            <a:endParaRPr lang="it-IT" sz="1800" b="0" u="none" strike="noStrike">
              <a:solidFill>
                <a:srgbClr val="000000"/>
              </a:solidFill>
              <a:effectLst/>
              <a:uFillTx/>
              <a:latin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 name="TextBox 8"/>
          <p:cNvSpPr/>
          <p:nvPr/>
        </p:nvSpPr>
        <p:spPr>
          <a:xfrm>
            <a:off x="1277280" y="1560960"/>
            <a:ext cx="9874440" cy="3646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marL="152280" defTabSz="914400">
              <a:lnSpc>
                <a:spcPct val="100000"/>
              </a:lnSpc>
              <a:spcAft>
                <a:spcPts val="499"/>
              </a:spcAft>
              <a:tabLst>
                <a:tab pos="0" algn="l"/>
              </a:tabLst>
            </a:pPr>
            <a:r>
              <a:rPr lang="it-IT" sz="1800" b="0" u="none" strike="noStrike">
                <a:solidFill>
                  <a:srgbClr val="4472C4"/>
                </a:solidFill>
                <a:effectLst/>
                <a:uFillTx/>
                <a:latin typeface="Gill Sans MT"/>
                <a:ea typeface="EYInterstate Regular"/>
              </a:rPr>
              <a:t>Il PR FSE+ Lazio risponde alle </a:t>
            </a:r>
            <a:r>
              <a:rPr lang="it-IT" sz="1800" b="1" u="none" strike="noStrike">
                <a:solidFill>
                  <a:srgbClr val="4472C4"/>
                </a:solidFill>
                <a:effectLst/>
                <a:uFillTx/>
                <a:latin typeface="Gill Sans MT"/>
                <a:ea typeface="EYInterstate Regular"/>
              </a:rPr>
              <a:t>4 condizioni abilitanti (CA) orizzontali </a:t>
            </a:r>
            <a:r>
              <a:rPr lang="it-IT" sz="1800" b="0" u="none" strike="noStrike">
                <a:solidFill>
                  <a:srgbClr val="4472C4"/>
                </a:solidFill>
                <a:effectLst/>
                <a:uFillTx/>
                <a:latin typeface="Gill Sans MT"/>
                <a:ea typeface="EYInterstate Regular"/>
              </a:rPr>
              <a:t>(riguardano l’intero PR)</a:t>
            </a:r>
            <a:endParaRPr lang="it-IT" sz="1800" b="0" u="none" strike="noStrike">
              <a:solidFill>
                <a:srgbClr val="000000"/>
              </a:solidFill>
              <a:effectLst/>
              <a:uFillTx/>
              <a:latin typeface="Arial"/>
            </a:endParaRPr>
          </a:p>
        </p:txBody>
      </p:sp>
      <p:sp>
        <p:nvSpPr>
          <p:cNvPr id="339" name="TextBox 2"/>
          <p:cNvSpPr/>
          <p:nvPr/>
        </p:nvSpPr>
        <p:spPr>
          <a:xfrm>
            <a:off x="397440" y="237960"/>
            <a:ext cx="11396880" cy="11876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just" defTabSz="914400">
              <a:lnSpc>
                <a:spcPct val="100000"/>
              </a:lnSpc>
              <a:tabLst>
                <a:tab pos="0" algn="l"/>
              </a:tabLst>
            </a:pPr>
            <a:r>
              <a:rPr lang="it-IT" sz="3600" b="1" u="none" strike="noStrike" dirty="0">
                <a:solidFill>
                  <a:srgbClr val="4472C4"/>
                </a:solidFill>
                <a:effectLst/>
                <a:uFillTx/>
                <a:latin typeface="Gill Sans MT"/>
                <a:ea typeface="Calibri"/>
              </a:rPr>
              <a:t>Aggiornamento sulle attività rivolte alla verifica del loro rispetto durante l’attuazione (1/2) </a:t>
            </a:r>
            <a:endParaRPr lang="it-IT" sz="3600" b="0" u="none" strike="noStrike" dirty="0">
              <a:solidFill>
                <a:srgbClr val="000000"/>
              </a:solidFill>
              <a:effectLst/>
              <a:uFillTx/>
              <a:latin typeface="Arial"/>
            </a:endParaRPr>
          </a:p>
        </p:txBody>
      </p:sp>
      <p:cxnSp>
        <p:nvCxnSpPr>
          <p:cNvPr id="340" name="Straight Connector 4"/>
          <p:cNvCxnSpPr/>
          <p:nvPr/>
        </p:nvCxnSpPr>
        <p:spPr>
          <a:xfrm>
            <a:off x="1392840" y="1437840"/>
            <a:ext cx="2720520" cy="360"/>
          </a:xfrm>
          <a:prstGeom prst="straightConnector1">
            <a:avLst/>
          </a:prstGeom>
          <a:ln w="38160">
            <a:solidFill>
              <a:schemeClr val="accent1"/>
            </a:solidFill>
            <a:miter/>
          </a:ln>
        </p:spPr>
      </p:cxnSp>
      <p:sp>
        <p:nvSpPr>
          <p:cNvPr id="341" name="Rettangolo 1"/>
          <p:cNvSpPr/>
          <p:nvPr/>
        </p:nvSpPr>
        <p:spPr>
          <a:xfrm>
            <a:off x="1277280" y="2125080"/>
            <a:ext cx="4007520" cy="637560"/>
          </a:xfrm>
          <a:prstGeom prst="rect">
            <a:avLst/>
          </a:prstGeom>
          <a:noFill/>
          <a:ln w="19080">
            <a:solidFill>
              <a:schemeClr val="accent1"/>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tabLst>
                <a:tab pos="0" algn="l"/>
              </a:tabLst>
            </a:pPr>
            <a:r>
              <a:rPr lang="it-IT" sz="1800" b="0" u="none" strike="noStrike">
                <a:solidFill>
                  <a:srgbClr val="4472C4"/>
                </a:solidFill>
                <a:effectLst/>
                <a:uFillTx/>
                <a:latin typeface="Gill Sans MT"/>
              </a:rPr>
              <a:t>1. Efficaci meccanismi di controllo del mercato degli </a:t>
            </a:r>
            <a:r>
              <a:rPr lang="it-IT" sz="1800" b="1" u="none" strike="noStrike">
                <a:solidFill>
                  <a:srgbClr val="4472C4"/>
                </a:solidFill>
                <a:effectLst/>
                <a:uFillTx/>
                <a:latin typeface="Gill Sans MT"/>
              </a:rPr>
              <a:t>appalti pubblici</a:t>
            </a:r>
            <a:endParaRPr lang="it-IT" sz="1800" b="0" u="none" strike="noStrike">
              <a:solidFill>
                <a:srgbClr val="000000"/>
              </a:solidFill>
              <a:effectLst/>
              <a:uFillTx/>
              <a:latin typeface="Arial"/>
            </a:endParaRPr>
          </a:p>
        </p:txBody>
      </p:sp>
      <p:sp>
        <p:nvSpPr>
          <p:cNvPr id="342" name="Rettangolo 6"/>
          <p:cNvSpPr/>
          <p:nvPr/>
        </p:nvSpPr>
        <p:spPr>
          <a:xfrm>
            <a:off x="1277280" y="2848320"/>
            <a:ext cx="4007520" cy="888480"/>
          </a:xfrm>
          <a:prstGeom prst="rect">
            <a:avLst/>
          </a:prstGeom>
          <a:noFill/>
          <a:ln w="19080">
            <a:solidFill>
              <a:schemeClr val="accent1"/>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tabLst>
                <a:tab pos="0" algn="l"/>
              </a:tabLst>
            </a:pPr>
            <a:r>
              <a:rPr lang="it-IT" sz="1800" b="0" u="none" strike="noStrike">
                <a:solidFill>
                  <a:srgbClr val="4472C4"/>
                </a:solidFill>
                <a:effectLst/>
                <a:uFillTx/>
                <a:latin typeface="Gill Sans MT"/>
              </a:rPr>
              <a:t>2. Strumenti e capacità per un'efficace applicazione delle norme in materia di </a:t>
            </a:r>
            <a:r>
              <a:rPr lang="it-IT" sz="1800" b="1" u="none" strike="noStrike">
                <a:solidFill>
                  <a:srgbClr val="4472C4"/>
                </a:solidFill>
                <a:effectLst/>
                <a:uFillTx/>
                <a:latin typeface="Gill Sans MT"/>
              </a:rPr>
              <a:t>aiuti di Stato</a:t>
            </a:r>
            <a:endParaRPr lang="it-IT" sz="1800" b="0" u="none" strike="noStrike">
              <a:solidFill>
                <a:srgbClr val="000000"/>
              </a:solidFill>
              <a:effectLst/>
              <a:uFillTx/>
              <a:latin typeface="Arial"/>
            </a:endParaRPr>
          </a:p>
        </p:txBody>
      </p:sp>
      <p:sp>
        <p:nvSpPr>
          <p:cNvPr id="343" name="Rettangolo 11"/>
          <p:cNvSpPr/>
          <p:nvPr/>
        </p:nvSpPr>
        <p:spPr>
          <a:xfrm>
            <a:off x="1277280" y="3822480"/>
            <a:ext cx="4007520" cy="672480"/>
          </a:xfrm>
          <a:prstGeom prst="rect">
            <a:avLst/>
          </a:prstGeom>
          <a:noFill/>
          <a:ln w="19080">
            <a:solidFill>
              <a:schemeClr val="accent1"/>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tabLst>
                <a:tab pos="0" algn="l"/>
              </a:tabLst>
            </a:pPr>
            <a:r>
              <a:rPr lang="it-IT" sz="1800" b="0" u="none" strike="noStrike">
                <a:solidFill>
                  <a:srgbClr val="4472C4"/>
                </a:solidFill>
                <a:effectLst/>
                <a:uFillTx/>
                <a:latin typeface="Gill Sans MT"/>
              </a:rPr>
              <a:t>3. Effettiva applicazione e attuazione della </a:t>
            </a:r>
            <a:r>
              <a:rPr lang="it-IT" sz="1800" b="1" u="none" strike="noStrike">
                <a:solidFill>
                  <a:srgbClr val="4472C4"/>
                </a:solidFill>
                <a:effectLst/>
                <a:uFillTx/>
                <a:latin typeface="Gill Sans MT"/>
              </a:rPr>
              <a:t>Carta dei diritti </a:t>
            </a:r>
            <a:r>
              <a:rPr lang="it-IT" sz="1800" b="0" u="none" strike="noStrike">
                <a:solidFill>
                  <a:srgbClr val="4472C4"/>
                </a:solidFill>
                <a:effectLst/>
                <a:uFillTx/>
                <a:latin typeface="Gill Sans MT"/>
              </a:rPr>
              <a:t>fondamentali dell'UE</a:t>
            </a:r>
            <a:endParaRPr lang="it-IT" sz="1800" b="0" u="none" strike="noStrike">
              <a:solidFill>
                <a:srgbClr val="000000"/>
              </a:solidFill>
              <a:effectLst/>
              <a:uFillTx/>
              <a:latin typeface="Arial"/>
            </a:endParaRPr>
          </a:p>
        </p:txBody>
      </p:sp>
      <p:sp>
        <p:nvSpPr>
          <p:cNvPr id="344" name="Rettangolo 12"/>
          <p:cNvSpPr/>
          <p:nvPr/>
        </p:nvSpPr>
        <p:spPr>
          <a:xfrm>
            <a:off x="5617080" y="2125080"/>
            <a:ext cx="5535000" cy="722880"/>
          </a:xfrm>
          <a:prstGeom prst="rect">
            <a:avLst/>
          </a:prstGeom>
          <a:solidFill>
            <a:schemeClr val="accent1">
              <a:lumMod val="20000"/>
              <a:lumOff val="80000"/>
            </a:schemeClr>
          </a:solidFill>
          <a:ln w="1908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tabLst>
                <a:tab pos="0" algn="l"/>
              </a:tabLst>
            </a:pPr>
            <a:r>
              <a:rPr lang="it-IT" sz="1600" b="0" u="none" strike="noStrike">
                <a:solidFill>
                  <a:srgbClr val="4472C4"/>
                </a:solidFill>
                <a:effectLst/>
                <a:uFillTx/>
                <a:latin typeface="Gill Sans MT"/>
              </a:rPr>
              <a:t>Alimentazione della Banca dati Nazionale dei Contratti Pubblici (BDNCP) gestita da ANAC riguardo le procedure di aggiudicazione degli appalti pubblici</a:t>
            </a:r>
            <a:endParaRPr lang="it-IT" sz="1600" b="0" u="none" strike="noStrike">
              <a:solidFill>
                <a:srgbClr val="000000"/>
              </a:solidFill>
              <a:effectLst/>
              <a:uFillTx/>
              <a:latin typeface="Arial"/>
            </a:endParaRPr>
          </a:p>
        </p:txBody>
      </p:sp>
      <p:sp>
        <p:nvSpPr>
          <p:cNvPr id="345" name="Rettangolo 13"/>
          <p:cNvSpPr/>
          <p:nvPr/>
        </p:nvSpPr>
        <p:spPr>
          <a:xfrm>
            <a:off x="5617080" y="3013560"/>
            <a:ext cx="5535000" cy="536760"/>
          </a:xfrm>
          <a:prstGeom prst="rect">
            <a:avLst/>
          </a:prstGeom>
          <a:solidFill>
            <a:schemeClr val="accent1">
              <a:lumMod val="20000"/>
              <a:lumOff val="80000"/>
            </a:schemeClr>
          </a:solidFill>
          <a:ln w="1908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tabLst>
                <a:tab pos="0" algn="l"/>
              </a:tabLst>
            </a:pPr>
            <a:r>
              <a:rPr lang="it-IT" sz="1600" b="0" u="none" strike="noStrike">
                <a:solidFill>
                  <a:srgbClr val="4472C4"/>
                </a:solidFill>
                <a:effectLst/>
                <a:uFillTx/>
                <a:latin typeface="Gill Sans MT"/>
              </a:rPr>
              <a:t>Consultazione del Registro Nazionale Aiuti (RNA)</a:t>
            </a:r>
            <a:endParaRPr lang="it-IT" sz="1600" b="0" u="none" strike="noStrike">
              <a:solidFill>
                <a:srgbClr val="000000"/>
              </a:solidFill>
              <a:effectLst/>
              <a:uFillTx/>
              <a:latin typeface="Arial"/>
            </a:endParaRPr>
          </a:p>
        </p:txBody>
      </p:sp>
      <p:sp>
        <p:nvSpPr>
          <p:cNvPr id="346" name="Rettangolo 14"/>
          <p:cNvSpPr/>
          <p:nvPr/>
        </p:nvSpPr>
        <p:spPr>
          <a:xfrm>
            <a:off x="5617080" y="3822480"/>
            <a:ext cx="5535000" cy="672480"/>
          </a:xfrm>
          <a:prstGeom prst="rect">
            <a:avLst/>
          </a:prstGeom>
          <a:solidFill>
            <a:schemeClr val="accent1">
              <a:lumMod val="20000"/>
              <a:lumOff val="80000"/>
            </a:schemeClr>
          </a:solidFill>
          <a:ln w="1908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tabLst>
                <a:tab pos="0" algn="l"/>
              </a:tabLst>
            </a:pPr>
            <a:r>
              <a:rPr lang="it-IT" sz="1600" b="0" u="none" strike="noStrike" dirty="0">
                <a:solidFill>
                  <a:srgbClr val="4472C4"/>
                </a:solidFill>
                <a:effectLst/>
                <a:uFillTx/>
                <a:latin typeface="Gill Sans MT"/>
              </a:rPr>
              <a:t>Individuato Punto di Contatto - </a:t>
            </a:r>
            <a:r>
              <a:rPr lang="it-IT" sz="1600" b="0" i="1" u="none" strike="noStrike" dirty="0">
                <a:solidFill>
                  <a:srgbClr val="4472C4"/>
                </a:solidFill>
                <a:effectLst/>
                <a:uFillTx/>
                <a:latin typeface="Gill Sans MT"/>
              </a:rPr>
              <a:t>dettaglio al successivo punto b</a:t>
            </a:r>
            <a:endParaRPr lang="it-IT" sz="1600" b="0" u="none" strike="noStrike" dirty="0">
              <a:solidFill>
                <a:srgbClr val="000000"/>
              </a:solidFill>
              <a:effectLst/>
              <a:uFillTx/>
              <a:latin typeface="Arial"/>
            </a:endParaRPr>
          </a:p>
        </p:txBody>
      </p:sp>
      <p:sp>
        <p:nvSpPr>
          <p:cNvPr id="347" name="Rettangolo 15"/>
          <p:cNvSpPr/>
          <p:nvPr/>
        </p:nvSpPr>
        <p:spPr>
          <a:xfrm>
            <a:off x="1303560" y="4580640"/>
            <a:ext cx="4007520" cy="1194480"/>
          </a:xfrm>
          <a:prstGeom prst="rect">
            <a:avLst/>
          </a:prstGeom>
          <a:noFill/>
          <a:ln w="19080">
            <a:solidFill>
              <a:schemeClr val="accent1"/>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tabLst>
                <a:tab pos="0" algn="l"/>
              </a:tabLst>
            </a:pPr>
            <a:r>
              <a:rPr lang="it-IT" sz="1800" b="0" u="none" strike="noStrike">
                <a:solidFill>
                  <a:srgbClr val="4472C4"/>
                </a:solidFill>
                <a:effectLst/>
                <a:uFillTx/>
                <a:latin typeface="Gill Sans MT"/>
              </a:rPr>
              <a:t>4. Attuazione e applicazione della Convenzione delle Nazioni Unite sui diritti delle </a:t>
            </a:r>
            <a:r>
              <a:rPr lang="it-IT" sz="1800" b="1" u="none" strike="noStrike">
                <a:solidFill>
                  <a:srgbClr val="4472C4"/>
                </a:solidFill>
                <a:effectLst/>
                <a:uFillTx/>
                <a:latin typeface="Gill Sans MT"/>
              </a:rPr>
              <a:t>persone con disabilità </a:t>
            </a:r>
            <a:r>
              <a:rPr lang="it-IT" sz="1800" b="0" u="none" strike="noStrike">
                <a:solidFill>
                  <a:srgbClr val="4472C4"/>
                </a:solidFill>
                <a:effectLst/>
                <a:uFillTx/>
                <a:latin typeface="Gill Sans MT"/>
              </a:rPr>
              <a:t>(UNCRPD)</a:t>
            </a:r>
            <a:endParaRPr lang="it-IT" sz="1800" b="0" u="none" strike="noStrike">
              <a:solidFill>
                <a:srgbClr val="000000"/>
              </a:solidFill>
              <a:effectLst/>
              <a:uFillTx/>
              <a:latin typeface="Arial"/>
            </a:endParaRPr>
          </a:p>
        </p:txBody>
      </p:sp>
      <p:sp>
        <p:nvSpPr>
          <p:cNvPr id="348" name="Rettangolo 5"/>
          <p:cNvSpPr/>
          <p:nvPr/>
        </p:nvSpPr>
        <p:spPr>
          <a:xfrm>
            <a:off x="397440" y="2125080"/>
            <a:ext cx="747360" cy="3574800"/>
          </a:xfrm>
          <a:prstGeom prst="rect">
            <a:avLst/>
          </a:prstGeom>
          <a:solidFill>
            <a:schemeClr val="accent1"/>
          </a:solidFill>
          <a:ln w="12600">
            <a:solidFill>
              <a:schemeClr val="accent1"/>
            </a:solidFill>
            <a:miter/>
          </a:ln>
        </p:spPr>
        <p:style>
          <a:lnRef idx="0">
            <a:scrgbClr r="0" g="0" b="0"/>
          </a:lnRef>
          <a:fillRef idx="0">
            <a:scrgbClr r="0" g="0" b="0"/>
          </a:fillRef>
          <a:effectRef idx="0">
            <a:scrgbClr r="0" g="0" b="0"/>
          </a:effectRef>
          <a:fontRef idx="minor"/>
        </p:style>
        <p:txBody>
          <a:bodyPr vert="vert270" lIns="45000" tIns="90000" rIns="45000" bIns="90000" anchor="ctr">
            <a:noAutofit/>
          </a:bodyPr>
          <a:lstStyle/>
          <a:p>
            <a:pPr algn="ctr" defTabSz="914400">
              <a:lnSpc>
                <a:spcPct val="100000"/>
              </a:lnSpc>
              <a:tabLst>
                <a:tab pos="0" algn="l"/>
              </a:tabLst>
            </a:pPr>
            <a:r>
              <a:rPr lang="it-IT" sz="1800" b="0" u="none" strike="noStrike">
                <a:solidFill>
                  <a:srgbClr val="FFFFFF"/>
                </a:solidFill>
                <a:effectLst/>
                <a:uFillTx/>
                <a:latin typeface="Gill Sans MT"/>
              </a:rPr>
              <a:t>CONDIZIONI ABILITANTI ORIZZONTALI</a:t>
            </a:r>
            <a:endParaRPr lang="it-IT" sz="1800" b="0" u="none" strike="noStrike">
              <a:solidFill>
                <a:srgbClr val="FFFFFF"/>
              </a:solidFill>
              <a:effectLst/>
              <a:uFillTx/>
              <a:latin typeface="Arial"/>
            </a:endParaRPr>
          </a:p>
        </p:txBody>
      </p:sp>
      <p:sp>
        <p:nvSpPr>
          <p:cNvPr id="349" name="Rettangolo 16"/>
          <p:cNvSpPr/>
          <p:nvPr/>
        </p:nvSpPr>
        <p:spPr>
          <a:xfrm rot="5400000">
            <a:off x="9747332" y="3688588"/>
            <a:ext cx="3694320" cy="566944"/>
          </a:xfrm>
          <a:prstGeom prst="rect">
            <a:avLst/>
          </a:prstGeom>
          <a:solidFill>
            <a:schemeClr val="accent1">
              <a:lumMod val="20000"/>
              <a:lumOff val="80000"/>
            </a:schemeClr>
          </a:solidFill>
          <a:ln w="19080">
            <a:solidFill>
              <a:schemeClr val="accent1"/>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tabLst>
                <a:tab pos="0" algn="l"/>
              </a:tabLst>
            </a:pPr>
            <a:r>
              <a:rPr lang="it-IT" sz="1800" b="0" u="none" strike="noStrike" dirty="0">
                <a:solidFill>
                  <a:srgbClr val="4472C4"/>
                </a:solidFill>
                <a:effectLst/>
                <a:uFillTx/>
                <a:latin typeface="Gill Sans MT"/>
              </a:rPr>
              <a:t>Rispetto delle CA durante l’attuazione</a:t>
            </a:r>
            <a:endParaRPr lang="it-IT" sz="1800" b="0" u="none" strike="noStrike" dirty="0">
              <a:solidFill>
                <a:srgbClr val="000000"/>
              </a:solidFill>
              <a:effectLst/>
              <a:uFillTx/>
              <a:latin typeface="Arial"/>
            </a:endParaRPr>
          </a:p>
        </p:txBody>
      </p:sp>
      <p:sp>
        <p:nvSpPr>
          <p:cNvPr id="350" name="Freccia a destra 17"/>
          <p:cNvSpPr/>
          <p:nvPr/>
        </p:nvSpPr>
        <p:spPr>
          <a:xfrm>
            <a:off x="5376600" y="2332440"/>
            <a:ext cx="148680" cy="307800"/>
          </a:xfrm>
          <a:prstGeom prst="rightArrow">
            <a:avLst>
              <a:gd name="adj1" fmla="val 50000"/>
              <a:gd name="adj2" fmla="val 50000"/>
            </a:avLst>
          </a:prstGeom>
          <a:solidFill>
            <a:schemeClr val="accent1"/>
          </a:solidFill>
          <a:ln w="12600">
            <a:solidFill>
              <a:schemeClr val="accent1"/>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it-IT" sz="1800" b="0" u="none" strike="noStrike">
              <a:solidFill>
                <a:srgbClr val="FFFFFF"/>
              </a:solidFill>
              <a:effectLst/>
              <a:uFillTx/>
              <a:latin typeface="Calibri"/>
            </a:endParaRPr>
          </a:p>
        </p:txBody>
      </p:sp>
      <p:sp>
        <p:nvSpPr>
          <p:cNvPr id="351" name="Freccia a destra 18"/>
          <p:cNvSpPr/>
          <p:nvPr/>
        </p:nvSpPr>
        <p:spPr>
          <a:xfrm>
            <a:off x="5376600" y="3128400"/>
            <a:ext cx="148680" cy="307800"/>
          </a:xfrm>
          <a:prstGeom prst="rightArrow">
            <a:avLst>
              <a:gd name="adj1" fmla="val 50000"/>
              <a:gd name="adj2" fmla="val 50000"/>
            </a:avLst>
          </a:prstGeom>
          <a:solidFill>
            <a:schemeClr val="accent1"/>
          </a:solidFill>
          <a:ln w="12600">
            <a:solidFill>
              <a:schemeClr val="accent1"/>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it-IT" sz="1800" b="0" u="none" strike="noStrike">
              <a:solidFill>
                <a:srgbClr val="FFFFFF"/>
              </a:solidFill>
              <a:effectLst/>
              <a:uFillTx/>
              <a:latin typeface="Calibri"/>
            </a:endParaRPr>
          </a:p>
        </p:txBody>
      </p:sp>
      <p:sp>
        <p:nvSpPr>
          <p:cNvPr id="352" name="Freccia a destra 19"/>
          <p:cNvSpPr/>
          <p:nvPr/>
        </p:nvSpPr>
        <p:spPr>
          <a:xfrm>
            <a:off x="5376600" y="4020480"/>
            <a:ext cx="148680" cy="307800"/>
          </a:xfrm>
          <a:prstGeom prst="rightArrow">
            <a:avLst>
              <a:gd name="adj1" fmla="val 50000"/>
              <a:gd name="adj2" fmla="val 50000"/>
            </a:avLst>
          </a:prstGeom>
          <a:solidFill>
            <a:schemeClr val="accent1"/>
          </a:solidFill>
          <a:ln w="12600">
            <a:solidFill>
              <a:schemeClr val="accent1"/>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it-IT" sz="1800" b="0" u="none" strike="noStrike">
              <a:solidFill>
                <a:srgbClr val="FFFFFF"/>
              </a:solidFill>
              <a:effectLst/>
              <a:uFillTx/>
              <a:latin typeface="Calibri"/>
            </a:endParaRPr>
          </a:p>
        </p:txBody>
      </p:sp>
      <p:sp>
        <p:nvSpPr>
          <p:cNvPr id="353" name="Freccia a destra 20"/>
          <p:cNvSpPr/>
          <p:nvPr/>
        </p:nvSpPr>
        <p:spPr>
          <a:xfrm>
            <a:off x="5402880" y="4902840"/>
            <a:ext cx="148680" cy="307800"/>
          </a:xfrm>
          <a:prstGeom prst="rightArrow">
            <a:avLst>
              <a:gd name="adj1" fmla="val 50000"/>
              <a:gd name="adj2" fmla="val 50000"/>
            </a:avLst>
          </a:prstGeom>
          <a:solidFill>
            <a:schemeClr val="accent1"/>
          </a:solidFill>
          <a:ln w="12600">
            <a:solidFill>
              <a:schemeClr val="accent1"/>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it-IT" sz="1800" b="0" u="none" strike="noStrike">
              <a:solidFill>
                <a:srgbClr val="FFFFFF"/>
              </a:solidFill>
              <a:effectLst/>
              <a:uFillTx/>
              <a:latin typeface="Calibri"/>
            </a:endParaRPr>
          </a:p>
        </p:txBody>
      </p:sp>
      <p:sp>
        <p:nvSpPr>
          <p:cNvPr id="354" name="Rettangolo 21"/>
          <p:cNvSpPr/>
          <p:nvPr/>
        </p:nvSpPr>
        <p:spPr>
          <a:xfrm>
            <a:off x="5643360" y="4580640"/>
            <a:ext cx="5535000" cy="1238760"/>
          </a:xfrm>
          <a:prstGeom prst="rect">
            <a:avLst/>
          </a:prstGeom>
          <a:solidFill>
            <a:schemeClr val="accent1">
              <a:lumMod val="20000"/>
              <a:lumOff val="80000"/>
            </a:schemeClr>
          </a:solidFill>
          <a:ln w="1908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pPr>
            <a:r>
              <a:rPr lang="it-IT" sz="1600" b="0" u="none" strike="noStrike" dirty="0">
                <a:solidFill>
                  <a:schemeClr val="accent1"/>
                </a:solidFill>
                <a:effectLst/>
                <a:uFillTx/>
                <a:latin typeface="Gill Sans MT"/>
              </a:rPr>
              <a:t>Assunto Atto di indirizzo - </a:t>
            </a:r>
            <a:r>
              <a:rPr lang="it-IT" sz="1600" b="0" i="1" u="none" strike="noStrike" dirty="0">
                <a:solidFill>
                  <a:schemeClr val="accent1"/>
                </a:solidFill>
                <a:effectLst/>
                <a:uFillTx/>
                <a:latin typeface="Gill Sans MT"/>
              </a:rPr>
              <a:t>dettaglio al successivo punto c</a:t>
            </a:r>
            <a:endParaRPr lang="it-IT" sz="1600" b="0" i="1" u="none" strike="noStrike" dirty="0">
              <a:solidFill>
                <a:srgbClr val="000000"/>
              </a:solidFill>
              <a:effectLst/>
              <a:uFillTx/>
              <a:latin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 name="TextBox 8"/>
          <p:cNvSpPr/>
          <p:nvPr/>
        </p:nvSpPr>
        <p:spPr>
          <a:xfrm>
            <a:off x="166680" y="1509840"/>
            <a:ext cx="11506320" cy="3646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marL="152280" defTabSz="914400">
              <a:lnSpc>
                <a:spcPct val="100000"/>
              </a:lnSpc>
              <a:spcAft>
                <a:spcPts val="499"/>
              </a:spcAft>
              <a:tabLst>
                <a:tab pos="0" algn="l"/>
              </a:tabLst>
            </a:pPr>
            <a:r>
              <a:rPr lang="it-IT" sz="1800" b="0" u="none" strike="noStrike">
                <a:solidFill>
                  <a:srgbClr val="4472C4"/>
                </a:solidFill>
                <a:effectLst/>
                <a:uFillTx/>
                <a:latin typeface="Gill Sans MT"/>
                <a:ea typeface="EYInterstate Regular"/>
              </a:rPr>
              <a:t>Il PR FSE+ risponde a </a:t>
            </a:r>
            <a:r>
              <a:rPr lang="it-IT" sz="1800" b="1" u="none" strike="noStrike">
                <a:solidFill>
                  <a:srgbClr val="4472C4"/>
                </a:solidFill>
                <a:effectLst/>
                <a:uFillTx/>
                <a:latin typeface="Gill Sans MT"/>
                <a:ea typeface="EYInterstate Regular"/>
              </a:rPr>
              <a:t>5 condizioni abilitanti (CA) tematiche </a:t>
            </a:r>
            <a:r>
              <a:rPr lang="it-IT" sz="1800" b="0" u="none" strike="noStrike">
                <a:solidFill>
                  <a:srgbClr val="4472C4"/>
                </a:solidFill>
                <a:effectLst/>
                <a:uFillTx/>
                <a:latin typeface="Gill Sans MT"/>
                <a:ea typeface="EYInterstate Regular"/>
              </a:rPr>
              <a:t>(afferenti ad alcuni obiettivi specifici individuati nel PR)</a:t>
            </a:r>
            <a:endParaRPr lang="it-IT" sz="1800" b="0" u="none" strike="noStrike">
              <a:solidFill>
                <a:srgbClr val="000000"/>
              </a:solidFill>
              <a:effectLst/>
              <a:uFillTx/>
              <a:latin typeface="Arial"/>
            </a:endParaRPr>
          </a:p>
        </p:txBody>
      </p:sp>
      <p:sp>
        <p:nvSpPr>
          <p:cNvPr id="356" name="TextBox 2"/>
          <p:cNvSpPr/>
          <p:nvPr/>
        </p:nvSpPr>
        <p:spPr>
          <a:xfrm>
            <a:off x="397440" y="237960"/>
            <a:ext cx="11396880" cy="11876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just" defTabSz="914400">
              <a:lnSpc>
                <a:spcPct val="100000"/>
              </a:lnSpc>
              <a:tabLst>
                <a:tab pos="0" algn="l"/>
              </a:tabLst>
            </a:pPr>
            <a:r>
              <a:rPr lang="it-IT" sz="3600" b="1" u="none" strike="noStrike">
                <a:solidFill>
                  <a:srgbClr val="4472C4"/>
                </a:solidFill>
                <a:effectLst/>
                <a:uFillTx/>
                <a:latin typeface="Gill Sans MT"/>
                <a:ea typeface="Calibri"/>
              </a:rPr>
              <a:t>Aggiornamento sulle attività rivolte alla verifica del loro rispetto durante l’attuazione (2/2) </a:t>
            </a:r>
            <a:endParaRPr lang="it-IT" sz="3600" b="0" u="none" strike="noStrike">
              <a:solidFill>
                <a:srgbClr val="000000"/>
              </a:solidFill>
              <a:effectLst/>
              <a:uFillTx/>
              <a:latin typeface="Arial"/>
            </a:endParaRPr>
          </a:p>
        </p:txBody>
      </p:sp>
      <p:cxnSp>
        <p:nvCxnSpPr>
          <p:cNvPr id="357" name="Straight Connector 4"/>
          <p:cNvCxnSpPr/>
          <p:nvPr/>
        </p:nvCxnSpPr>
        <p:spPr>
          <a:xfrm>
            <a:off x="1392840" y="1437840"/>
            <a:ext cx="2720520" cy="360"/>
          </a:xfrm>
          <a:prstGeom prst="straightConnector1">
            <a:avLst/>
          </a:prstGeom>
          <a:ln w="38160">
            <a:solidFill>
              <a:schemeClr val="accent1"/>
            </a:solidFill>
            <a:miter/>
          </a:ln>
        </p:spPr>
      </p:cxnSp>
      <p:sp>
        <p:nvSpPr>
          <p:cNvPr id="358" name="Rettangolo 1"/>
          <p:cNvSpPr/>
          <p:nvPr/>
        </p:nvSpPr>
        <p:spPr>
          <a:xfrm>
            <a:off x="1277280" y="1971000"/>
            <a:ext cx="5285520" cy="637560"/>
          </a:xfrm>
          <a:prstGeom prst="rect">
            <a:avLst/>
          </a:prstGeom>
          <a:noFill/>
          <a:ln w="19080">
            <a:solidFill>
              <a:schemeClr val="accent1"/>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tabLst>
                <a:tab pos="0" algn="l"/>
              </a:tabLst>
            </a:pPr>
            <a:r>
              <a:rPr lang="it-IT" sz="1800" b="0" u="none" strike="noStrike">
                <a:solidFill>
                  <a:srgbClr val="4472C4"/>
                </a:solidFill>
                <a:effectLst/>
                <a:uFillTx/>
                <a:latin typeface="Gill Sans MT"/>
              </a:rPr>
              <a:t>4.1 Quadro politico strategico per le </a:t>
            </a:r>
            <a:r>
              <a:rPr lang="it-IT" sz="1800" b="1" u="none" strike="noStrike">
                <a:solidFill>
                  <a:srgbClr val="4472C4"/>
                </a:solidFill>
                <a:effectLst/>
                <a:uFillTx/>
                <a:latin typeface="Gill Sans MT"/>
              </a:rPr>
              <a:t>politiche attive del mercato del lavoro</a:t>
            </a:r>
            <a:endParaRPr lang="it-IT" sz="1800" b="0" u="none" strike="noStrike">
              <a:solidFill>
                <a:srgbClr val="000000"/>
              </a:solidFill>
              <a:effectLst/>
              <a:uFillTx/>
              <a:latin typeface="Arial"/>
            </a:endParaRPr>
          </a:p>
        </p:txBody>
      </p:sp>
      <p:sp>
        <p:nvSpPr>
          <p:cNvPr id="359" name="Rettangolo 6"/>
          <p:cNvSpPr/>
          <p:nvPr/>
        </p:nvSpPr>
        <p:spPr>
          <a:xfrm>
            <a:off x="1277280" y="2694240"/>
            <a:ext cx="5285520" cy="587880"/>
          </a:xfrm>
          <a:prstGeom prst="rect">
            <a:avLst/>
          </a:prstGeom>
          <a:noFill/>
          <a:ln w="19080">
            <a:solidFill>
              <a:schemeClr val="accent1"/>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tabLst>
                <a:tab pos="0" algn="l"/>
              </a:tabLst>
            </a:pPr>
            <a:r>
              <a:rPr lang="it-IT" sz="1800" b="0" u="none" strike="noStrike">
                <a:solidFill>
                  <a:srgbClr val="4472C4"/>
                </a:solidFill>
                <a:effectLst/>
                <a:uFillTx/>
                <a:latin typeface="Gill Sans MT"/>
              </a:rPr>
              <a:t>4.2 Quadro strategico nazionale in materia di </a:t>
            </a:r>
            <a:r>
              <a:rPr lang="it-IT" sz="1800" b="1" u="none" strike="noStrike">
                <a:solidFill>
                  <a:srgbClr val="4472C4"/>
                </a:solidFill>
                <a:effectLst/>
                <a:uFillTx/>
                <a:latin typeface="Gill Sans MT"/>
              </a:rPr>
              <a:t>parità di genere</a:t>
            </a:r>
            <a:endParaRPr lang="it-IT" sz="1800" b="0" u="none" strike="noStrike">
              <a:solidFill>
                <a:srgbClr val="000000"/>
              </a:solidFill>
              <a:effectLst/>
              <a:uFillTx/>
              <a:latin typeface="Arial"/>
            </a:endParaRPr>
          </a:p>
        </p:txBody>
      </p:sp>
      <p:sp>
        <p:nvSpPr>
          <p:cNvPr id="360" name="Rettangolo 11"/>
          <p:cNvSpPr/>
          <p:nvPr/>
        </p:nvSpPr>
        <p:spPr>
          <a:xfrm>
            <a:off x="1277280" y="3354480"/>
            <a:ext cx="5285520" cy="653400"/>
          </a:xfrm>
          <a:prstGeom prst="rect">
            <a:avLst/>
          </a:prstGeom>
          <a:noFill/>
          <a:ln w="19080">
            <a:solidFill>
              <a:schemeClr val="accent1"/>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tabLst>
                <a:tab pos="0" algn="l"/>
              </a:tabLst>
            </a:pPr>
            <a:r>
              <a:rPr lang="it-IT" sz="1800" b="0" u="none" strike="noStrike">
                <a:solidFill>
                  <a:srgbClr val="4472C4"/>
                </a:solidFill>
                <a:effectLst/>
                <a:uFillTx/>
                <a:latin typeface="Gill Sans MT"/>
              </a:rPr>
              <a:t>4.3 Quadro politico strategico per il sistema d'</a:t>
            </a:r>
            <a:r>
              <a:rPr lang="it-IT" sz="1800" b="1" u="none" strike="noStrike">
                <a:solidFill>
                  <a:srgbClr val="4472C4"/>
                </a:solidFill>
                <a:effectLst/>
                <a:uFillTx/>
                <a:latin typeface="Gill Sans MT"/>
              </a:rPr>
              <a:t>istruzione e formazione </a:t>
            </a:r>
            <a:r>
              <a:rPr lang="it-IT" sz="1800" b="0" u="none" strike="noStrike">
                <a:solidFill>
                  <a:srgbClr val="4472C4"/>
                </a:solidFill>
                <a:effectLst/>
                <a:uFillTx/>
                <a:latin typeface="Gill Sans MT"/>
              </a:rPr>
              <a:t>a tutti i livelli</a:t>
            </a:r>
            <a:endParaRPr lang="it-IT" sz="1800" b="0" u="none" strike="noStrike">
              <a:solidFill>
                <a:srgbClr val="000000"/>
              </a:solidFill>
              <a:effectLst/>
              <a:uFillTx/>
              <a:latin typeface="Arial"/>
            </a:endParaRPr>
          </a:p>
        </p:txBody>
      </p:sp>
      <p:sp>
        <p:nvSpPr>
          <p:cNvPr id="361" name="Rettangolo 12"/>
          <p:cNvSpPr/>
          <p:nvPr/>
        </p:nvSpPr>
        <p:spPr>
          <a:xfrm>
            <a:off x="7007400" y="1971000"/>
            <a:ext cx="4144320" cy="637560"/>
          </a:xfrm>
          <a:prstGeom prst="rect">
            <a:avLst/>
          </a:prstGeom>
          <a:solidFill>
            <a:schemeClr val="accent1">
              <a:lumMod val="20000"/>
              <a:lumOff val="80000"/>
            </a:schemeClr>
          </a:solidFill>
          <a:ln w="1908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tabLst>
                <a:tab pos="0" algn="l"/>
              </a:tabLst>
            </a:pPr>
            <a:r>
              <a:rPr lang="it-IT" sz="1600" b="0" u="none" strike="noStrike">
                <a:solidFill>
                  <a:srgbClr val="4472C4"/>
                </a:solidFill>
                <a:effectLst/>
                <a:uFillTx/>
                <a:latin typeface="Gill Sans MT"/>
              </a:rPr>
              <a:t>Obiettivo specifico B (ESO4.2)</a:t>
            </a:r>
            <a:endParaRPr lang="it-IT" sz="1600" b="0" u="none" strike="noStrike">
              <a:solidFill>
                <a:srgbClr val="000000"/>
              </a:solidFill>
              <a:effectLst/>
              <a:uFillTx/>
              <a:latin typeface="Arial"/>
            </a:endParaRPr>
          </a:p>
          <a:p>
            <a:pPr algn="ctr" defTabSz="914400">
              <a:lnSpc>
                <a:spcPct val="100000"/>
              </a:lnSpc>
              <a:tabLst>
                <a:tab pos="0" algn="l"/>
              </a:tabLst>
            </a:pPr>
            <a:r>
              <a:rPr lang="it-IT" sz="1600" b="0" u="none" strike="noStrike">
                <a:solidFill>
                  <a:srgbClr val="4472C4"/>
                </a:solidFill>
                <a:effectLst/>
                <a:uFillTx/>
                <a:latin typeface="Gill Sans MT"/>
              </a:rPr>
              <a:t>Assolta a livello nazionale</a:t>
            </a:r>
            <a:endParaRPr lang="it-IT" sz="1600" b="0" u="none" strike="noStrike">
              <a:solidFill>
                <a:srgbClr val="000000"/>
              </a:solidFill>
              <a:effectLst/>
              <a:uFillTx/>
              <a:latin typeface="Arial"/>
            </a:endParaRPr>
          </a:p>
        </p:txBody>
      </p:sp>
      <p:sp>
        <p:nvSpPr>
          <p:cNvPr id="362" name="Rettangolo 13"/>
          <p:cNvSpPr/>
          <p:nvPr/>
        </p:nvSpPr>
        <p:spPr>
          <a:xfrm>
            <a:off x="7007400" y="2694240"/>
            <a:ext cx="4144320" cy="587880"/>
          </a:xfrm>
          <a:prstGeom prst="rect">
            <a:avLst/>
          </a:prstGeom>
          <a:solidFill>
            <a:schemeClr val="accent1">
              <a:lumMod val="20000"/>
              <a:lumOff val="80000"/>
            </a:schemeClr>
          </a:solidFill>
          <a:ln w="1908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tabLst>
                <a:tab pos="0" algn="l"/>
              </a:tabLst>
            </a:pPr>
            <a:r>
              <a:rPr lang="it-IT" sz="1600" b="0" u="none" strike="noStrike">
                <a:solidFill>
                  <a:srgbClr val="4472C4"/>
                </a:solidFill>
                <a:effectLst/>
                <a:uFillTx/>
                <a:latin typeface="Gill Sans MT"/>
              </a:rPr>
              <a:t>Obiettivo specifico C (ESO4.3)</a:t>
            </a:r>
            <a:endParaRPr lang="it-IT" sz="1600" b="0" u="none" strike="noStrike">
              <a:solidFill>
                <a:srgbClr val="000000"/>
              </a:solidFill>
              <a:effectLst/>
              <a:uFillTx/>
              <a:latin typeface="Arial"/>
            </a:endParaRPr>
          </a:p>
          <a:p>
            <a:pPr algn="ctr" defTabSz="914400">
              <a:lnSpc>
                <a:spcPct val="100000"/>
              </a:lnSpc>
              <a:tabLst>
                <a:tab pos="0" algn="l"/>
              </a:tabLst>
            </a:pPr>
            <a:r>
              <a:rPr lang="it-IT" sz="1600" b="0" u="none" strike="noStrike">
                <a:solidFill>
                  <a:srgbClr val="4472C4"/>
                </a:solidFill>
                <a:effectLst/>
                <a:uFillTx/>
                <a:latin typeface="Gill Sans MT"/>
              </a:rPr>
              <a:t>Assolta a livello nazionale</a:t>
            </a:r>
            <a:endParaRPr lang="it-IT" sz="1600" b="0" u="none" strike="noStrike">
              <a:solidFill>
                <a:srgbClr val="000000"/>
              </a:solidFill>
              <a:effectLst/>
              <a:uFillTx/>
              <a:latin typeface="Arial"/>
            </a:endParaRPr>
          </a:p>
        </p:txBody>
      </p:sp>
      <p:sp>
        <p:nvSpPr>
          <p:cNvPr id="363" name="Rettangolo 14"/>
          <p:cNvSpPr/>
          <p:nvPr/>
        </p:nvSpPr>
        <p:spPr>
          <a:xfrm>
            <a:off x="7007400" y="3354480"/>
            <a:ext cx="4144320" cy="653400"/>
          </a:xfrm>
          <a:prstGeom prst="rect">
            <a:avLst/>
          </a:prstGeom>
          <a:solidFill>
            <a:schemeClr val="accent1">
              <a:lumMod val="20000"/>
              <a:lumOff val="80000"/>
            </a:schemeClr>
          </a:solidFill>
          <a:ln w="1908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tabLst>
                <a:tab pos="0" algn="l"/>
              </a:tabLst>
            </a:pPr>
            <a:r>
              <a:rPr lang="it-IT" sz="1600" b="0" u="none" strike="noStrike">
                <a:solidFill>
                  <a:srgbClr val="4472C4"/>
                </a:solidFill>
                <a:effectLst/>
                <a:uFillTx/>
                <a:latin typeface="Gill Sans MT"/>
              </a:rPr>
              <a:t>Obiettivo specifico F (ESO4.6)</a:t>
            </a:r>
            <a:endParaRPr lang="it-IT" sz="1600" b="0" u="none" strike="noStrike">
              <a:solidFill>
                <a:srgbClr val="000000"/>
              </a:solidFill>
              <a:effectLst/>
              <a:uFillTx/>
              <a:latin typeface="Arial"/>
            </a:endParaRPr>
          </a:p>
          <a:p>
            <a:pPr algn="ctr" defTabSz="914400">
              <a:lnSpc>
                <a:spcPct val="100000"/>
              </a:lnSpc>
              <a:tabLst>
                <a:tab pos="0" algn="l"/>
              </a:tabLst>
            </a:pPr>
            <a:r>
              <a:rPr lang="it-IT" sz="1600" b="0" u="none" strike="noStrike">
                <a:solidFill>
                  <a:srgbClr val="4472C4"/>
                </a:solidFill>
                <a:effectLst/>
                <a:uFillTx/>
                <a:latin typeface="Gill Sans MT"/>
              </a:rPr>
              <a:t>Assolta a livello nazionale</a:t>
            </a:r>
            <a:endParaRPr lang="it-IT" sz="1600" b="0" u="none" strike="noStrike">
              <a:solidFill>
                <a:srgbClr val="000000"/>
              </a:solidFill>
              <a:effectLst/>
              <a:uFillTx/>
              <a:latin typeface="Arial"/>
            </a:endParaRPr>
          </a:p>
        </p:txBody>
      </p:sp>
      <p:sp>
        <p:nvSpPr>
          <p:cNvPr id="364" name="Rettangolo 15"/>
          <p:cNvSpPr/>
          <p:nvPr/>
        </p:nvSpPr>
        <p:spPr>
          <a:xfrm>
            <a:off x="1290600" y="4088880"/>
            <a:ext cx="5285520" cy="563760"/>
          </a:xfrm>
          <a:prstGeom prst="rect">
            <a:avLst/>
          </a:prstGeom>
          <a:noFill/>
          <a:ln w="19080">
            <a:solidFill>
              <a:schemeClr val="accent1"/>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tabLst>
                <a:tab pos="0" algn="l"/>
              </a:tabLst>
            </a:pPr>
            <a:r>
              <a:rPr lang="it-IT" sz="1800" b="0" u="none" strike="noStrike">
                <a:solidFill>
                  <a:srgbClr val="4472C4"/>
                </a:solidFill>
                <a:effectLst/>
                <a:uFillTx/>
                <a:latin typeface="Gill Sans MT"/>
              </a:rPr>
              <a:t>4.4  Quadro politico strategico nazionale per l’</a:t>
            </a:r>
            <a:r>
              <a:rPr lang="it-IT" sz="1800" b="1" u="none" strike="noStrike">
                <a:solidFill>
                  <a:srgbClr val="4472C4"/>
                </a:solidFill>
                <a:effectLst/>
                <a:uFillTx/>
                <a:latin typeface="Gill Sans MT"/>
              </a:rPr>
              <a:t>inclusione sociale e la riduzione della povertà</a:t>
            </a:r>
            <a:endParaRPr lang="it-IT" sz="1800" b="0" u="none" strike="noStrike">
              <a:solidFill>
                <a:srgbClr val="000000"/>
              </a:solidFill>
              <a:effectLst/>
              <a:uFillTx/>
              <a:latin typeface="Arial"/>
            </a:endParaRPr>
          </a:p>
        </p:txBody>
      </p:sp>
      <p:sp>
        <p:nvSpPr>
          <p:cNvPr id="365" name="Rettangolo 5"/>
          <p:cNvSpPr/>
          <p:nvPr/>
        </p:nvSpPr>
        <p:spPr>
          <a:xfrm>
            <a:off x="397440" y="1971000"/>
            <a:ext cx="747360" cy="3873960"/>
          </a:xfrm>
          <a:prstGeom prst="rect">
            <a:avLst/>
          </a:prstGeom>
          <a:solidFill>
            <a:schemeClr val="accent1"/>
          </a:solidFill>
          <a:ln w="12600">
            <a:solidFill>
              <a:schemeClr val="accent1"/>
            </a:solidFill>
            <a:miter/>
          </a:ln>
        </p:spPr>
        <p:style>
          <a:lnRef idx="0">
            <a:scrgbClr r="0" g="0" b="0"/>
          </a:lnRef>
          <a:fillRef idx="0">
            <a:scrgbClr r="0" g="0" b="0"/>
          </a:fillRef>
          <a:effectRef idx="0">
            <a:scrgbClr r="0" g="0" b="0"/>
          </a:effectRef>
          <a:fontRef idx="minor"/>
        </p:style>
        <p:txBody>
          <a:bodyPr vert="vert270" lIns="45000" tIns="90000" rIns="45000" bIns="90000" anchor="ctr">
            <a:noAutofit/>
          </a:bodyPr>
          <a:lstStyle/>
          <a:p>
            <a:pPr algn="ctr" defTabSz="914400">
              <a:lnSpc>
                <a:spcPct val="100000"/>
              </a:lnSpc>
              <a:tabLst>
                <a:tab pos="0" algn="l"/>
              </a:tabLst>
            </a:pPr>
            <a:r>
              <a:rPr lang="it-IT" sz="1800" b="0" u="none" strike="noStrike">
                <a:solidFill>
                  <a:srgbClr val="FFFFFF"/>
                </a:solidFill>
                <a:effectLst/>
                <a:uFillTx/>
                <a:latin typeface="Gill Sans MT"/>
              </a:rPr>
              <a:t>CONDIZIONI ABILITANTI  TEMATICHE</a:t>
            </a:r>
            <a:endParaRPr lang="it-IT" sz="1800" b="0" u="none" strike="noStrike">
              <a:solidFill>
                <a:srgbClr val="FFFFFF"/>
              </a:solidFill>
              <a:effectLst/>
              <a:uFillTx/>
              <a:latin typeface="Arial"/>
            </a:endParaRPr>
          </a:p>
        </p:txBody>
      </p:sp>
      <p:sp>
        <p:nvSpPr>
          <p:cNvPr id="366" name="Rettangolo 16"/>
          <p:cNvSpPr/>
          <p:nvPr/>
        </p:nvSpPr>
        <p:spPr>
          <a:xfrm rot="5400000">
            <a:off x="9615960" y="3666240"/>
            <a:ext cx="3873960" cy="483480"/>
          </a:xfrm>
          <a:prstGeom prst="rect">
            <a:avLst/>
          </a:prstGeom>
          <a:solidFill>
            <a:schemeClr val="accent1">
              <a:lumMod val="20000"/>
              <a:lumOff val="80000"/>
            </a:schemeClr>
          </a:solidFill>
          <a:ln w="19080">
            <a:solidFill>
              <a:schemeClr val="accent1"/>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tabLst>
                <a:tab pos="0" algn="l"/>
              </a:tabLst>
            </a:pPr>
            <a:r>
              <a:rPr lang="it-IT" sz="1800" b="0" u="none" strike="noStrike">
                <a:solidFill>
                  <a:srgbClr val="4472C4"/>
                </a:solidFill>
                <a:effectLst/>
                <a:uFillTx/>
                <a:latin typeface="Gill Sans MT"/>
              </a:rPr>
              <a:t>Rispetto delle CA durante l’attuazione</a:t>
            </a:r>
            <a:endParaRPr lang="it-IT" sz="1800" b="0" u="none" strike="noStrike">
              <a:solidFill>
                <a:srgbClr val="000000"/>
              </a:solidFill>
              <a:effectLst/>
              <a:uFillTx/>
              <a:latin typeface="Arial"/>
            </a:endParaRPr>
          </a:p>
        </p:txBody>
      </p:sp>
      <p:sp>
        <p:nvSpPr>
          <p:cNvPr id="367" name="Freccia a destra 17"/>
          <p:cNvSpPr/>
          <p:nvPr/>
        </p:nvSpPr>
        <p:spPr>
          <a:xfrm>
            <a:off x="6679080" y="2136240"/>
            <a:ext cx="148680" cy="307800"/>
          </a:xfrm>
          <a:prstGeom prst="rightArrow">
            <a:avLst>
              <a:gd name="adj1" fmla="val 50000"/>
              <a:gd name="adj2" fmla="val 50000"/>
            </a:avLst>
          </a:prstGeom>
          <a:solidFill>
            <a:schemeClr val="accent1"/>
          </a:solidFill>
          <a:ln w="12600">
            <a:solidFill>
              <a:schemeClr val="accent1"/>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it-IT" sz="1800" b="0" u="none" strike="noStrike">
              <a:solidFill>
                <a:srgbClr val="FFFFFF"/>
              </a:solidFill>
              <a:effectLst/>
              <a:uFillTx/>
              <a:latin typeface="Calibri"/>
            </a:endParaRPr>
          </a:p>
        </p:txBody>
      </p:sp>
      <p:sp>
        <p:nvSpPr>
          <p:cNvPr id="368" name="Freccia a destra 18"/>
          <p:cNvSpPr/>
          <p:nvPr/>
        </p:nvSpPr>
        <p:spPr>
          <a:xfrm>
            <a:off x="6680160" y="2853720"/>
            <a:ext cx="148680" cy="307800"/>
          </a:xfrm>
          <a:prstGeom prst="rightArrow">
            <a:avLst>
              <a:gd name="adj1" fmla="val 50000"/>
              <a:gd name="adj2" fmla="val 50000"/>
            </a:avLst>
          </a:prstGeom>
          <a:solidFill>
            <a:schemeClr val="accent1"/>
          </a:solidFill>
          <a:ln w="12600">
            <a:solidFill>
              <a:schemeClr val="accent1"/>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it-IT" sz="1800" b="0" u="none" strike="noStrike">
              <a:solidFill>
                <a:srgbClr val="FFFFFF"/>
              </a:solidFill>
              <a:effectLst/>
              <a:uFillTx/>
              <a:latin typeface="Calibri"/>
            </a:endParaRPr>
          </a:p>
        </p:txBody>
      </p:sp>
      <p:sp>
        <p:nvSpPr>
          <p:cNvPr id="369" name="Freccia a destra 19"/>
          <p:cNvSpPr/>
          <p:nvPr/>
        </p:nvSpPr>
        <p:spPr>
          <a:xfrm>
            <a:off x="6685920" y="3495240"/>
            <a:ext cx="148680" cy="307800"/>
          </a:xfrm>
          <a:prstGeom prst="rightArrow">
            <a:avLst>
              <a:gd name="adj1" fmla="val 50000"/>
              <a:gd name="adj2" fmla="val 50000"/>
            </a:avLst>
          </a:prstGeom>
          <a:solidFill>
            <a:schemeClr val="accent1"/>
          </a:solidFill>
          <a:ln w="12600">
            <a:solidFill>
              <a:schemeClr val="accent1"/>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it-IT" sz="1800" b="0" u="none" strike="noStrike">
              <a:solidFill>
                <a:srgbClr val="FFFFFF"/>
              </a:solidFill>
              <a:effectLst/>
              <a:uFillTx/>
              <a:latin typeface="Calibri"/>
            </a:endParaRPr>
          </a:p>
        </p:txBody>
      </p:sp>
      <p:sp>
        <p:nvSpPr>
          <p:cNvPr id="370" name="Freccia a destra 20"/>
          <p:cNvSpPr/>
          <p:nvPr/>
        </p:nvSpPr>
        <p:spPr>
          <a:xfrm>
            <a:off x="6675120" y="5169960"/>
            <a:ext cx="148680" cy="307800"/>
          </a:xfrm>
          <a:prstGeom prst="rightArrow">
            <a:avLst>
              <a:gd name="adj1" fmla="val 50000"/>
              <a:gd name="adj2" fmla="val 50000"/>
            </a:avLst>
          </a:prstGeom>
          <a:solidFill>
            <a:schemeClr val="accent1"/>
          </a:solidFill>
          <a:ln w="12600">
            <a:solidFill>
              <a:schemeClr val="accent1"/>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it-IT" sz="1800" b="0" u="none" strike="noStrike">
              <a:solidFill>
                <a:srgbClr val="FFFFFF"/>
              </a:solidFill>
              <a:effectLst/>
              <a:uFillTx/>
              <a:latin typeface="Calibri"/>
            </a:endParaRPr>
          </a:p>
        </p:txBody>
      </p:sp>
      <p:sp>
        <p:nvSpPr>
          <p:cNvPr id="371" name="Rettangolo 21"/>
          <p:cNvSpPr/>
          <p:nvPr/>
        </p:nvSpPr>
        <p:spPr>
          <a:xfrm>
            <a:off x="7007400" y="4802760"/>
            <a:ext cx="4144320" cy="1042200"/>
          </a:xfrm>
          <a:prstGeom prst="rect">
            <a:avLst/>
          </a:prstGeom>
          <a:solidFill>
            <a:schemeClr val="accent1">
              <a:lumMod val="20000"/>
              <a:lumOff val="80000"/>
            </a:schemeClr>
          </a:solidFill>
          <a:ln w="1908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tabLst>
                <a:tab pos="0" algn="l"/>
              </a:tabLst>
            </a:pPr>
            <a:r>
              <a:rPr lang="it-IT" sz="1400" b="0" u="none" strike="noStrike" dirty="0">
                <a:solidFill>
                  <a:srgbClr val="4472C4"/>
                </a:solidFill>
                <a:effectLst/>
                <a:uFillTx/>
                <a:latin typeface="Gill Sans MT"/>
              </a:rPr>
              <a:t>Obiettivo specifico K (ESO4.11)</a:t>
            </a:r>
            <a:endParaRPr lang="it-IT" sz="1400" b="0" u="none" strike="noStrike" dirty="0">
              <a:solidFill>
                <a:srgbClr val="000000"/>
              </a:solidFill>
              <a:effectLst/>
              <a:uFillTx/>
              <a:latin typeface="Arial"/>
            </a:endParaRPr>
          </a:p>
          <a:p>
            <a:pPr algn="ctr">
              <a:tabLst>
                <a:tab pos="0" algn="l"/>
              </a:tabLst>
            </a:pPr>
            <a:r>
              <a:rPr lang="it-IT" sz="1100" b="0" u="none" strike="noStrike" dirty="0">
                <a:solidFill>
                  <a:srgbClr val="4472C4"/>
                </a:solidFill>
                <a:effectLst/>
                <a:uFillTx/>
                <a:latin typeface="Gill Sans MT"/>
              </a:rPr>
              <a:t>Assolta a livello nazionale con Piano Nazionale Prevenzione 2020-25 (PNP).  A livello regionale è attualmente vigente il PRP 2021-2025, approvato con DGR n. 970/2021- </a:t>
            </a:r>
            <a:r>
              <a:rPr lang="it-IT" sz="1100" b="1" u="none" strike="noStrike" dirty="0">
                <a:solidFill>
                  <a:srgbClr val="4472C4"/>
                </a:solidFill>
                <a:effectLst/>
                <a:uFillTx/>
                <a:latin typeface="Gill Sans MT"/>
              </a:rPr>
              <a:t>IN CORSO DI APPROVAZIONE IL NUOVO PNP 2026-2031 e successivamente il PRP 2026-2031della Regione </a:t>
            </a:r>
            <a:endParaRPr lang="it-IT" sz="1100" b="0" u="none" strike="noStrike" dirty="0">
              <a:solidFill>
                <a:srgbClr val="000000"/>
              </a:solidFill>
              <a:effectLst/>
              <a:uFillTx/>
              <a:latin typeface="Arial"/>
            </a:endParaRPr>
          </a:p>
        </p:txBody>
      </p:sp>
      <p:sp>
        <p:nvSpPr>
          <p:cNvPr id="372" name="Rettangolo 22"/>
          <p:cNvSpPr/>
          <p:nvPr/>
        </p:nvSpPr>
        <p:spPr>
          <a:xfrm>
            <a:off x="1290600" y="4802760"/>
            <a:ext cx="5285520" cy="1042200"/>
          </a:xfrm>
          <a:prstGeom prst="rect">
            <a:avLst/>
          </a:prstGeom>
          <a:noFill/>
          <a:ln w="19080">
            <a:solidFill>
              <a:schemeClr val="accent1"/>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tabLst>
                <a:tab pos="0" algn="l"/>
              </a:tabLst>
            </a:pPr>
            <a:r>
              <a:rPr lang="it-IT" sz="1800" b="0" u="none" strike="noStrike">
                <a:solidFill>
                  <a:srgbClr val="4472C4"/>
                </a:solidFill>
                <a:effectLst/>
                <a:uFillTx/>
                <a:latin typeface="Gill Sans MT"/>
              </a:rPr>
              <a:t>4.6  Quadro politico strategico per la </a:t>
            </a:r>
            <a:r>
              <a:rPr lang="it-IT" sz="1800" b="1" u="none" strike="noStrike">
                <a:solidFill>
                  <a:srgbClr val="4472C4"/>
                </a:solidFill>
                <a:effectLst/>
                <a:uFillTx/>
                <a:latin typeface="Gill Sans MT"/>
              </a:rPr>
              <a:t>sanità e l’assistenza di lunga durata</a:t>
            </a:r>
            <a:endParaRPr lang="it-IT" sz="1800" b="0" u="none" strike="noStrike">
              <a:solidFill>
                <a:srgbClr val="000000"/>
              </a:solidFill>
              <a:effectLst/>
              <a:uFillTx/>
              <a:latin typeface="Arial"/>
            </a:endParaRPr>
          </a:p>
        </p:txBody>
      </p:sp>
      <p:sp>
        <p:nvSpPr>
          <p:cNvPr id="373" name="Rettangolo 23"/>
          <p:cNvSpPr/>
          <p:nvPr/>
        </p:nvSpPr>
        <p:spPr>
          <a:xfrm>
            <a:off x="7007400" y="4123440"/>
            <a:ext cx="4144320" cy="563760"/>
          </a:xfrm>
          <a:prstGeom prst="rect">
            <a:avLst/>
          </a:prstGeom>
          <a:solidFill>
            <a:schemeClr val="accent1">
              <a:lumMod val="20000"/>
              <a:lumOff val="80000"/>
            </a:schemeClr>
          </a:solidFill>
          <a:ln w="1908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tabLst>
                <a:tab pos="0" algn="l"/>
              </a:tabLst>
            </a:pPr>
            <a:r>
              <a:rPr lang="it-IT" sz="1600" b="0" u="none" strike="noStrike">
                <a:solidFill>
                  <a:srgbClr val="4472C4"/>
                </a:solidFill>
                <a:effectLst/>
                <a:uFillTx/>
                <a:latin typeface="Gill Sans MT"/>
              </a:rPr>
              <a:t>Obiettivo specifico H (ESO4.8)</a:t>
            </a:r>
            <a:endParaRPr lang="it-IT" sz="1600" b="0" u="none" strike="noStrike">
              <a:solidFill>
                <a:srgbClr val="000000"/>
              </a:solidFill>
              <a:effectLst/>
              <a:uFillTx/>
              <a:latin typeface="Arial"/>
            </a:endParaRPr>
          </a:p>
          <a:p>
            <a:pPr algn="ctr" defTabSz="914400">
              <a:lnSpc>
                <a:spcPct val="100000"/>
              </a:lnSpc>
              <a:tabLst>
                <a:tab pos="0" algn="l"/>
              </a:tabLst>
            </a:pPr>
            <a:r>
              <a:rPr lang="it-IT" sz="1600" b="0" u="none" strike="noStrike">
                <a:solidFill>
                  <a:srgbClr val="4472C4"/>
                </a:solidFill>
                <a:effectLst/>
                <a:uFillTx/>
                <a:latin typeface="Gill Sans MT"/>
              </a:rPr>
              <a:t>Assolta a livello nazionale</a:t>
            </a:r>
            <a:endParaRPr lang="it-IT" sz="1600" b="0" u="none" strike="noStrike">
              <a:solidFill>
                <a:srgbClr val="000000"/>
              </a:solidFill>
              <a:effectLst/>
              <a:uFillTx/>
              <a:latin typeface="Arial"/>
            </a:endParaRPr>
          </a:p>
        </p:txBody>
      </p:sp>
      <p:sp>
        <p:nvSpPr>
          <p:cNvPr id="374" name="Freccia a destra 24"/>
          <p:cNvSpPr/>
          <p:nvPr/>
        </p:nvSpPr>
        <p:spPr>
          <a:xfrm>
            <a:off x="6666840" y="4244760"/>
            <a:ext cx="148680" cy="307800"/>
          </a:xfrm>
          <a:prstGeom prst="rightArrow">
            <a:avLst>
              <a:gd name="adj1" fmla="val 50000"/>
              <a:gd name="adj2" fmla="val 50000"/>
            </a:avLst>
          </a:prstGeom>
          <a:solidFill>
            <a:schemeClr val="accent1"/>
          </a:solidFill>
          <a:ln w="12600">
            <a:solidFill>
              <a:schemeClr val="accent1"/>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it-IT" sz="1800" b="0" u="none" strike="noStrike">
              <a:solidFill>
                <a:srgbClr val="FFFFFF"/>
              </a:solidFill>
              <a:effectLst/>
              <a:uFillTx/>
              <a:latin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 name="TextBox 3"/>
          <p:cNvSpPr/>
          <p:nvPr/>
        </p:nvSpPr>
        <p:spPr>
          <a:xfrm>
            <a:off x="1354320" y="1765800"/>
            <a:ext cx="9373680" cy="13712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tabLst>
                <a:tab pos="1150560" algn="l"/>
              </a:tabLst>
            </a:pPr>
            <a:endParaRPr lang="it-IT" sz="2800" b="0" u="none" strike="noStrike">
              <a:solidFill>
                <a:srgbClr val="000000"/>
              </a:solidFill>
              <a:effectLst/>
              <a:uFillTx/>
              <a:latin typeface="Arial"/>
            </a:endParaRPr>
          </a:p>
          <a:p>
            <a:pPr algn="just" defTabSz="914400">
              <a:lnSpc>
                <a:spcPct val="100000"/>
              </a:lnSpc>
              <a:tabLst>
                <a:tab pos="1150560" algn="l"/>
              </a:tabLst>
            </a:pPr>
            <a:r>
              <a:rPr lang="it-IT" sz="2800" b="1" u="none" strike="noStrike">
                <a:solidFill>
                  <a:srgbClr val="4472C4"/>
                </a:solidFill>
                <a:effectLst/>
                <a:uFillTx/>
                <a:latin typeface="Gill Sans MT"/>
                <a:ea typeface="Calibri"/>
              </a:rPr>
              <a:t>B. INFORMATIVA DEL PUNTO DI CONTATTO PER LA CARTA DEI DIRITTI FONDAMENTALI DELL’UE</a:t>
            </a:r>
            <a:endParaRPr lang="it-IT" sz="2800" b="0" u="none" strike="noStrike">
              <a:solidFill>
                <a:srgbClr val="000000"/>
              </a:solidFill>
              <a:effectLst/>
              <a:uFillTx/>
              <a:latin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 name="TextBox 8"/>
          <p:cNvSpPr/>
          <p:nvPr/>
        </p:nvSpPr>
        <p:spPr>
          <a:xfrm>
            <a:off x="708840" y="1978560"/>
            <a:ext cx="10821600" cy="31078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just" defTabSz="914400">
              <a:lnSpc>
                <a:spcPct val="100000"/>
              </a:lnSpc>
            </a:pPr>
            <a:r>
              <a:rPr lang="it-IT" sz="1800" b="0" u="none" strike="noStrike" dirty="0">
                <a:solidFill>
                  <a:schemeClr val="accent1"/>
                </a:solidFill>
                <a:effectLst/>
                <a:uFillTx/>
                <a:latin typeface="Gill Sans MT"/>
              </a:rPr>
              <a:t>Tra le condizioni abilitanti orizzontali, applicabili a tutti gli obiettivi specifici del PR FSE+, vi è </a:t>
            </a:r>
            <a:r>
              <a:rPr lang="it-IT" sz="1800" b="1" u="none" strike="noStrike" dirty="0">
                <a:solidFill>
                  <a:schemeClr val="accent1"/>
                </a:solidFill>
                <a:effectLst/>
                <a:uFillTx/>
                <a:latin typeface="Gill Sans MT"/>
              </a:rPr>
              <a:t>l’effettiva applicazione e attuazione della Carta dei diritti fondamentali dell’Unione Europea.</a:t>
            </a:r>
            <a:endParaRPr lang="it-IT" sz="1800" b="0" u="none" strike="noStrike" dirty="0">
              <a:solidFill>
                <a:srgbClr val="000000"/>
              </a:solidFill>
              <a:effectLst/>
              <a:uFillTx/>
              <a:latin typeface="Arial"/>
            </a:endParaRPr>
          </a:p>
          <a:p>
            <a:pPr algn="just" defTabSz="914400">
              <a:lnSpc>
                <a:spcPct val="100000"/>
              </a:lnSpc>
            </a:pPr>
            <a:r>
              <a:rPr lang="it-IT" sz="1800" b="0" u="none" strike="noStrike" dirty="0">
                <a:solidFill>
                  <a:schemeClr val="accent1"/>
                </a:solidFill>
                <a:effectLst/>
                <a:uFillTx/>
                <a:latin typeface="Gill Sans MT"/>
              </a:rPr>
              <a:t> </a:t>
            </a:r>
            <a:endParaRPr lang="it-IT" sz="1800" b="0" u="none" strike="noStrike" dirty="0">
              <a:solidFill>
                <a:srgbClr val="000000"/>
              </a:solidFill>
              <a:effectLst/>
              <a:uFillTx/>
              <a:latin typeface="Arial"/>
            </a:endParaRPr>
          </a:p>
          <a:p>
            <a:pPr algn="just" defTabSz="914400">
              <a:lnSpc>
                <a:spcPct val="100000"/>
              </a:lnSpc>
            </a:pPr>
            <a:r>
              <a:rPr lang="it-IT" sz="1800" b="0" u="none" strike="noStrike" dirty="0">
                <a:solidFill>
                  <a:schemeClr val="accent1"/>
                </a:solidFill>
                <a:effectLst/>
                <a:uFillTx/>
                <a:latin typeface="Gill Sans MT"/>
              </a:rPr>
              <a:t>La Carta dei diritti fondamentali dell’Unione Europea:</a:t>
            </a:r>
            <a:endParaRPr lang="it-IT" sz="1800" b="0" u="none" strike="noStrike" dirty="0">
              <a:solidFill>
                <a:srgbClr val="000000"/>
              </a:solidFill>
              <a:effectLst/>
              <a:uFillTx/>
              <a:latin typeface="Arial"/>
            </a:endParaRPr>
          </a:p>
          <a:p>
            <a:pPr marL="285750" indent="-285750" algn="just" defTabSz="914400">
              <a:lnSpc>
                <a:spcPct val="100000"/>
              </a:lnSpc>
              <a:buClr>
                <a:srgbClr val="4472C4"/>
              </a:buClr>
              <a:buFont typeface="Arial" panose="020B0604020202020204" pitchFamily="34" charset="0"/>
              <a:buChar char="•"/>
            </a:pPr>
            <a:r>
              <a:rPr lang="it-IT" sz="1800" b="1" u="none" strike="noStrike" dirty="0">
                <a:solidFill>
                  <a:schemeClr val="accent1"/>
                </a:solidFill>
                <a:effectLst/>
                <a:uFillTx/>
                <a:latin typeface="Gill Sans MT"/>
              </a:rPr>
              <a:t>Tutela i diritti fondamentali</a:t>
            </a:r>
            <a:r>
              <a:rPr lang="it-IT" sz="1800" b="0" u="none" strike="noStrike" dirty="0">
                <a:solidFill>
                  <a:schemeClr val="accent1"/>
                </a:solidFill>
                <a:effectLst/>
                <a:uFillTx/>
                <a:latin typeface="Gill Sans MT"/>
              </a:rPr>
              <a:t> di cui godono le persone nell’UE stessa (strumento del diritto dell’UE che tutela e promuove i diritti e le libertà delle persone) </a:t>
            </a:r>
            <a:endParaRPr lang="it-IT" sz="1800" b="0" u="none" strike="noStrike" dirty="0">
              <a:solidFill>
                <a:srgbClr val="000000"/>
              </a:solidFill>
              <a:effectLst/>
              <a:uFillTx/>
              <a:latin typeface="Arial"/>
            </a:endParaRPr>
          </a:p>
          <a:p>
            <a:pPr marL="285750" indent="-285750" algn="just" defTabSz="914400">
              <a:lnSpc>
                <a:spcPct val="100000"/>
              </a:lnSpc>
              <a:buClr>
                <a:srgbClr val="4472C4"/>
              </a:buClr>
              <a:buFont typeface="Arial" panose="020B0604020202020204" pitchFamily="34" charset="0"/>
              <a:buChar char="•"/>
            </a:pPr>
            <a:r>
              <a:rPr lang="it-IT" sz="1800" b="1" u="none" strike="noStrike" dirty="0">
                <a:solidFill>
                  <a:schemeClr val="accent1"/>
                </a:solidFill>
                <a:effectLst/>
                <a:uFillTx/>
                <a:latin typeface="Gill Sans MT"/>
              </a:rPr>
              <a:t>Comprende </a:t>
            </a:r>
            <a:r>
              <a:rPr lang="it-IT" sz="1800" b="0" u="none" strike="noStrike" dirty="0">
                <a:solidFill>
                  <a:schemeClr val="accent1"/>
                </a:solidFill>
                <a:effectLst/>
                <a:uFillTx/>
                <a:latin typeface="Gill Sans MT"/>
              </a:rPr>
              <a:t>un preambolo e 54 articoli, suddivisi in 6 capi, i cui titoli enunciano </a:t>
            </a:r>
            <a:r>
              <a:rPr lang="it-IT" sz="1800" b="1" u="none" strike="noStrike" dirty="0">
                <a:solidFill>
                  <a:schemeClr val="accent1"/>
                </a:solidFill>
                <a:effectLst/>
                <a:uFillTx/>
                <a:latin typeface="Gill Sans MT"/>
              </a:rPr>
              <a:t>i valori fondamentali dell'Unione</a:t>
            </a:r>
            <a:r>
              <a:rPr lang="it-IT" sz="1800" b="0" u="none" strike="noStrike" dirty="0">
                <a:solidFill>
                  <a:schemeClr val="accent1"/>
                </a:solidFill>
                <a:effectLst/>
                <a:uFillTx/>
                <a:latin typeface="Gill Sans MT"/>
              </a:rPr>
              <a:t>, ovvero: dignità, libertà, uguaglianza, solidarietà, cittadinanza, giustizia.</a:t>
            </a:r>
            <a:endParaRPr lang="it-IT" sz="1800" b="0" u="none" strike="noStrike" dirty="0">
              <a:solidFill>
                <a:srgbClr val="000000"/>
              </a:solidFill>
              <a:effectLst/>
              <a:uFillTx/>
              <a:latin typeface="Arial"/>
            </a:endParaRPr>
          </a:p>
          <a:p>
            <a:pPr algn="just" defTabSz="914400">
              <a:lnSpc>
                <a:spcPct val="100000"/>
              </a:lnSpc>
            </a:pPr>
            <a:endParaRPr lang="it-IT" sz="1800" b="0" u="none" strike="noStrike" dirty="0">
              <a:solidFill>
                <a:srgbClr val="000000"/>
              </a:solidFill>
              <a:effectLst/>
              <a:uFillTx/>
              <a:latin typeface="Arial"/>
            </a:endParaRPr>
          </a:p>
          <a:p>
            <a:pPr algn="just" defTabSz="914400">
              <a:lnSpc>
                <a:spcPct val="100000"/>
              </a:lnSpc>
            </a:pPr>
            <a:r>
              <a:rPr lang="it-IT" sz="1800" b="0" u="none" strike="noStrike" dirty="0">
                <a:solidFill>
                  <a:schemeClr val="accent1"/>
                </a:solidFill>
                <a:effectLst/>
                <a:uFillTx/>
                <a:latin typeface="Gill Sans MT"/>
              </a:rPr>
              <a:t>La Carta è diventata </a:t>
            </a:r>
            <a:r>
              <a:rPr lang="it-IT" sz="1800" b="1" u="none" strike="noStrike" dirty="0">
                <a:solidFill>
                  <a:schemeClr val="accent1"/>
                </a:solidFill>
                <a:effectLst/>
                <a:uFillTx/>
                <a:latin typeface="Gill Sans MT"/>
              </a:rPr>
              <a:t>giuridicamente vincolante </a:t>
            </a:r>
            <a:r>
              <a:rPr lang="it-IT" sz="1800" b="0" u="none" strike="noStrike" dirty="0">
                <a:solidFill>
                  <a:schemeClr val="accent1"/>
                </a:solidFill>
                <a:effectLst/>
                <a:uFillTx/>
                <a:latin typeface="Gill Sans MT"/>
              </a:rPr>
              <a:t>con l’entrata in vigore del trattato di Lisbona (dicembre 2009) e ha lo stesso effetto giuridico dei trattati dell’Unione</a:t>
            </a:r>
            <a:r>
              <a:rPr lang="it-IT" sz="1800" b="0" u="none" strike="noStrike" dirty="0">
                <a:solidFill>
                  <a:schemeClr val="accent1"/>
                </a:solidFill>
                <a:effectLst/>
                <a:uFillTx/>
                <a:latin typeface="Gill Sans MT"/>
                <a:ea typeface="EYInterstate Regular"/>
              </a:rPr>
              <a:t>.</a:t>
            </a:r>
            <a:endParaRPr lang="it-IT" sz="1800" b="0" u="none" strike="noStrike" dirty="0">
              <a:solidFill>
                <a:srgbClr val="000000"/>
              </a:solidFill>
              <a:effectLst/>
              <a:uFillTx/>
              <a:latin typeface="Arial"/>
            </a:endParaRPr>
          </a:p>
        </p:txBody>
      </p:sp>
      <p:sp>
        <p:nvSpPr>
          <p:cNvPr id="377" name="TextBox 2"/>
          <p:cNvSpPr/>
          <p:nvPr/>
        </p:nvSpPr>
        <p:spPr>
          <a:xfrm>
            <a:off x="708840" y="232200"/>
            <a:ext cx="10395360" cy="944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it-IT" sz="2800" b="1" u="none" strike="noStrike" dirty="0">
                <a:solidFill>
                  <a:schemeClr val="accent1"/>
                </a:solidFill>
                <a:effectLst/>
                <a:uFillTx/>
                <a:latin typeface="Gill Sans MT"/>
              </a:rPr>
              <a:t>LA CARTA DEI DIRITTI UE: CONDIZIONE ABILITANTE DELLA PROGRAMMAZIONE 2021-2027</a:t>
            </a:r>
            <a:endParaRPr lang="it-IT" sz="2800" b="0" u="none" strike="noStrike" dirty="0">
              <a:solidFill>
                <a:srgbClr val="000000"/>
              </a:solidFill>
              <a:effectLst/>
              <a:uFillTx/>
              <a:latin typeface="Arial"/>
            </a:endParaRPr>
          </a:p>
        </p:txBody>
      </p:sp>
      <p:sp>
        <p:nvSpPr>
          <p:cNvPr id="378" name="TextBox 3"/>
          <p:cNvSpPr/>
          <p:nvPr/>
        </p:nvSpPr>
        <p:spPr>
          <a:xfrm>
            <a:off x="708840" y="709200"/>
            <a:ext cx="6913800" cy="11876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tabLst>
                <a:tab pos="1150560" algn="l"/>
              </a:tabLst>
            </a:pPr>
            <a:endParaRPr lang="it-IT" sz="2400" b="0" u="none" strike="noStrike">
              <a:solidFill>
                <a:srgbClr val="000000"/>
              </a:solidFill>
              <a:effectLst/>
              <a:uFillTx/>
              <a:latin typeface="Arial"/>
            </a:endParaRPr>
          </a:p>
          <a:p>
            <a:pPr defTabSz="914400">
              <a:lnSpc>
                <a:spcPct val="100000"/>
              </a:lnSpc>
              <a:tabLst>
                <a:tab pos="1150560" algn="l"/>
              </a:tabLst>
            </a:pPr>
            <a:endParaRPr lang="it-IT" sz="2400" b="0" u="none" strike="noStrike">
              <a:solidFill>
                <a:srgbClr val="000000"/>
              </a:solidFill>
              <a:effectLst/>
              <a:uFillTx/>
              <a:latin typeface="Arial"/>
            </a:endParaRPr>
          </a:p>
          <a:p>
            <a:pPr defTabSz="914400">
              <a:lnSpc>
                <a:spcPct val="100000"/>
              </a:lnSpc>
              <a:tabLst>
                <a:tab pos="1150560" algn="l"/>
              </a:tabLst>
            </a:pPr>
            <a:r>
              <a:rPr lang="it-IT" sz="2400" b="1" u="none" strike="noStrike">
                <a:solidFill>
                  <a:srgbClr val="4472C4"/>
                </a:solidFill>
                <a:effectLst/>
                <a:uFillTx/>
                <a:latin typeface="Gill Sans MT"/>
                <a:ea typeface="Calibri"/>
              </a:rPr>
              <a:t>La Carta dei Diritti</a:t>
            </a:r>
            <a:endParaRPr lang="it-IT" sz="2400" b="0" u="none" strike="noStrike">
              <a:solidFill>
                <a:srgbClr val="000000"/>
              </a:solidFill>
              <a:effectLst/>
              <a:uFillTx/>
              <a:latin typeface="Arial"/>
            </a:endParaRPr>
          </a:p>
        </p:txBody>
      </p:sp>
      <p:cxnSp>
        <p:nvCxnSpPr>
          <p:cNvPr id="379" name="Straight Connector 4"/>
          <p:cNvCxnSpPr/>
          <p:nvPr/>
        </p:nvCxnSpPr>
        <p:spPr>
          <a:xfrm>
            <a:off x="824400" y="1186200"/>
            <a:ext cx="2720520" cy="360"/>
          </a:xfrm>
          <a:prstGeom prst="straightConnector1">
            <a:avLst/>
          </a:prstGeom>
          <a:ln w="38160">
            <a:solidFill>
              <a:schemeClr val="accent1"/>
            </a:solidFill>
            <a:miter/>
          </a:ln>
        </p:spPr>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0" name="TextBox 8"/>
          <p:cNvSpPr/>
          <p:nvPr/>
        </p:nvSpPr>
        <p:spPr>
          <a:xfrm>
            <a:off x="503281" y="1892880"/>
            <a:ext cx="11079120" cy="3691865"/>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gn="just" defTabSz="914400">
              <a:lnSpc>
                <a:spcPct val="100000"/>
              </a:lnSpc>
            </a:pPr>
            <a:r>
              <a:rPr lang="it-IT" sz="1800" b="0" u="none" strike="noStrike" dirty="0">
                <a:solidFill>
                  <a:schemeClr val="accent1"/>
                </a:solidFill>
                <a:effectLst/>
                <a:uFillTx/>
                <a:latin typeface="Gill Sans MT"/>
              </a:rPr>
              <a:t>In sede di attuazione dei Fondi, gli Stati membri e la Commissione garantiscono il rispetto dei diritti fondamentali e la conformità alla Carta dei diritti fondamentali dell’Unione europea (art. 9.1 RDC.</a:t>
            </a:r>
            <a:endParaRPr lang="it-IT" sz="1800" b="0" u="none" strike="noStrike" dirty="0">
              <a:solidFill>
                <a:srgbClr val="000000"/>
              </a:solidFill>
              <a:effectLst/>
              <a:uFillTx/>
              <a:latin typeface="Arial"/>
            </a:endParaRPr>
          </a:p>
          <a:p>
            <a:pPr algn="just" defTabSz="914400">
              <a:lnSpc>
                <a:spcPct val="100000"/>
              </a:lnSpc>
            </a:pPr>
            <a:endParaRPr lang="it-IT" sz="1800" b="0" u="none" strike="noStrike" dirty="0">
              <a:solidFill>
                <a:srgbClr val="000000"/>
              </a:solidFill>
              <a:effectLst/>
              <a:uFillTx/>
              <a:latin typeface="Arial"/>
            </a:endParaRPr>
          </a:p>
          <a:p>
            <a:pPr algn="just" defTabSz="914400">
              <a:lnSpc>
                <a:spcPct val="100000"/>
              </a:lnSpc>
            </a:pPr>
            <a:r>
              <a:rPr lang="it-IT" sz="1800" b="0" u="none" strike="noStrike" dirty="0">
                <a:solidFill>
                  <a:schemeClr val="accent1"/>
                </a:solidFill>
                <a:effectLst/>
                <a:uFillTx/>
                <a:latin typeface="Gill Sans MT"/>
              </a:rPr>
              <a:t>La Relazione di Autovalutazione (della Condizione Abilitante) illustra le modalità per garantire la conformità alle rilevanti disposizioni della Carta.</a:t>
            </a:r>
            <a:endParaRPr lang="it-IT" sz="1800" b="0" u="none" strike="noStrike" dirty="0">
              <a:solidFill>
                <a:srgbClr val="000000"/>
              </a:solidFill>
              <a:effectLst/>
              <a:uFillTx/>
              <a:latin typeface="Arial"/>
            </a:endParaRPr>
          </a:p>
          <a:p>
            <a:pPr algn="just" defTabSz="914400">
              <a:lnSpc>
                <a:spcPct val="100000"/>
              </a:lnSpc>
            </a:pPr>
            <a:r>
              <a:rPr lang="it-IT" sz="1800" b="0" u="none" strike="noStrike" dirty="0">
                <a:solidFill>
                  <a:schemeClr val="accent1"/>
                </a:solidFill>
                <a:effectLst/>
                <a:uFillTx/>
                <a:latin typeface="Gill Sans MT"/>
              </a:rPr>
              <a:t>Nell’attuazione dei PR FSE+, il rispetto della Carta è assicurato principalmente da un «</a:t>
            </a:r>
            <a:r>
              <a:rPr lang="it-IT" sz="1800" b="1" u="none" strike="noStrike" dirty="0">
                <a:solidFill>
                  <a:schemeClr val="accent1"/>
                </a:solidFill>
                <a:effectLst/>
                <a:uFillTx/>
                <a:latin typeface="Gill Sans MT"/>
              </a:rPr>
              <a:t>Punto di contatto</a:t>
            </a:r>
            <a:r>
              <a:rPr lang="it-IT" sz="1800" b="0" u="none" strike="noStrike" dirty="0">
                <a:solidFill>
                  <a:schemeClr val="accent1"/>
                </a:solidFill>
                <a:effectLst/>
                <a:uFillTx/>
                <a:latin typeface="Gill Sans MT"/>
              </a:rPr>
              <a:t>» che ha il compito di:</a:t>
            </a:r>
            <a:endParaRPr lang="it-IT" sz="1800" b="0" u="none" strike="noStrike" dirty="0">
              <a:solidFill>
                <a:srgbClr val="000000"/>
              </a:solidFill>
              <a:effectLst/>
              <a:uFillTx/>
              <a:latin typeface="Arial"/>
            </a:endParaRPr>
          </a:p>
          <a:p>
            <a:pPr marL="285750" indent="-285750" algn="just" defTabSz="914400">
              <a:lnSpc>
                <a:spcPct val="100000"/>
              </a:lnSpc>
              <a:buClr>
                <a:srgbClr val="4472C4"/>
              </a:buClr>
              <a:buFont typeface="Arial" panose="020B0604020202020204" pitchFamily="34" charset="0"/>
              <a:buChar char="•"/>
            </a:pPr>
            <a:r>
              <a:rPr lang="it-IT" sz="1800" b="1" u="none" strike="noStrike" dirty="0">
                <a:solidFill>
                  <a:schemeClr val="accent1"/>
                </a:solidFill>
                <a:effectLst/>
                <a:uFillTx/>
                <a:latin typeface="Gill Sans MT"/>
              </a:rPr>
              <a:t>Effettuare le verifiche necessarie </a:t>
            </a:r>
            <a:r>
              <a:rPr lang="it-IT" sz="1800" b="0" u="none" strike="noStrike" dirty="0">
                <a:solidFill>
                  <a:schemeClr val="accent1"/>
                </a:solidFill>
                <a:effectLst/>
                <a:uFillTx/>
                <a:latin typeface="Gill Sans MT"/>
              </a:rPr>
              <a:t>per il rispetto della Carta nell’attuazione del PR FSE+;</a:t>
            </a:r>
            <a:endParaRPr lang="it-IT" sz="1800" b="0" u="none" strike="noStrike" dirty="0">
              <a:solidFill>
                <a:srgbClr val="000000"/>
              </a:solidFill>
              <a:effectLst/>
              <a:uFillTx/>
              <a:latin typeface="Arial"/>
            </a:endParaRPr>
          </a:p>
          <a:p>
            <a:pPr marL="285750" indent="-285750" algn="just" defTabSz="914400">
              <a:lnSpc>
                <a:spcPct val="100000"/>
              </a:lnSpc>
              <a:buClr>
                <a:srgbClr val="4472C4"/>
              </a:buClr>
              <a:buFont typeface="Arial" panose="020B0604020202020204" pitchFamily="34" charset="0"/>
              <a:buChar char="•"/>
            </a:pPr>
            <a:r>
              <a:rPr lang="it-IT" sz="1800" b="1" u="none" strike="noStrike" dirty="0">
                <a:solidFill>
                  <a:schemeClr val="accent1"/>
                </a:solidFill>
                <a:effectLst/>
                <a:uFillTx/>
                <a:latin typeface="Gill Sans MT"/>
              </a:rPr>
              <a:t>Ricevere e istruire gli eventuali reclami </a:t>
            </a:r>
            <a:r>
              <a:rPr lang="it-IT" sz="1800" b="0" u="none" strike="noStrike" dirty="0">
                <a:solidFill>
                  <a:schemeClr val="accent1"/>
                </a:solidFill>
                <a:effectLst/>
                <a:uFillTx/>
                <a:latin typeface="Gill Sans MT"/>
              </a:rPr>
              <a:t>relativi a presunte violazioni della Carta, individuare le più efficaci misure correttive e preventive da sottoporre all’Autorità di Gestione, coinvolgendo ove necessario gli organismi competenti in materia di diritti fondamentali</a:t>
            </a:r>
            <a:endParaRPr lang="it-IT" sz="1800" b="0" u="none" strike="noStrike" dirty="0">
              <a:solidFill>
                <a:srgbClr val="000000"/>
              </a:solidFill>
              <a:effectLst/>
              <a:uFillTx/>
              <a:latin typeface="Arial"/>
            </a:endParaRPr>
          </a:p>
          <a:p>
            <a:pPr marL="285750" indent="-285750" algn="just" defTabSz="914400">
              <a:lnSpc>
                <a:spcPct val="100000"/>
              </a:lnSpc>
              <a:buClr>
                <a:srgbClr val="4472C4"/>
              </a:buClr>
              <a:buFont typeface="Arial" panose="020B0604020202020204" pitchFamily="34" charset="0"/>
              <a:buChar char="•"/>
            </a:pPr>
            <a:r>
              <a:rPr lang="it-IT" sz="1800" b="1" u="none" strike="noStrike" dirty="0">
                <a:solidFill>
                  <a:schemeClr val="accent1"/>
                </a:solidFill>
                <a:effectLst/>
                <a:uFillTx/>
                <a:latin typeface="Gill Sans MT"/>
              </a:rPr>
              <a:t>Riferire al </a:t>
            </a:r>
            <a:r>
              <a:rPr lang="it-IT" sz="1800" b="1" u="none" strike="noStrike" dirty="0" err="1">
                <a:solidFill>
                  <a:schemeClr val="accent1"/>
                </a:solidFill>
                <a:effectLst/>
                <a:uFillTx/>
                <a:latin typeface="Gill Sans MT"/>
              </a:rPr>
              <a:t>CdS</a:t>
            </a:r>
            <a:r>
              <a:rPr lang="it-IT" sz="1800" b="1" u="none" strike="noStrike" dirty="0">
                <a:solidFill>
                  <a:schemeClr val="accent1"/>
                </a:solidFill>
                <a:effectLst/>
                <a:uFillTx/>
                <a:latin typeface="Gill Sans MT"/>
              </a:rPr>
              <a:t>, </a:t>
            </a:r>
            <a:r>
              <a:rPr lang="it-IT" sz="1800" b="0" u="none" strike="noStrike" dirty="0">
                <a:solidFill>
                  <a:schemeClr val="accent1"/>
                </a:solidFill>
                <a:effectLst/>
                <a:uFillTx/>
                <a:latin typeface="Gill Sans MT"/>
              </a:rPr>
              <a:t>con cadenza almeno annuale,</a:t>
            </a:r>
            <a:r>
              <a:rPr lang="it-IT" sz="1800" b="1" u="none" strike="noStrike" dirty="0">
                <a:solidFill>
                  <a:schemeClr val="accent1"/>
                </a:solidFill>
                <a:effectLst/>
                <a:uFillTx/>
                <a:latin typeface="Gill Sans MT"/>
              </a:rPr>
              <a:t> </a:t>
            </a:r>
            <a:r>
              <a:rPr lang="it-IT" sz="1800" b="0" u="none" strike="noStrike" dirty="0">
                <a:solidFill>
                  <a:schemeClr val="accent1"/>
                </a:solidFill>
                <a:effectLst/>
                <a:uFillTx/>
                <a:latin typeface="Gill Sans MT"/>
              </a:rPr>
              <a:t>in merito ai casi di conformità o di non conformità e ai reclami ricevuti</a:t>
            </a:r>
            <a:r>
              <a:rPr lang="it-IT" sz="1800" b="0" u="none" strike="noStrike" dirty="0">
                <a:solidFill>
                  <a:schemeClr val="dk1"/>
                </a:solidFill>
                <a:effectLst/>
                <a:uFillTx/>
                <a:latin typeface="Gill Sans MT"/>
              </a:rPr>
              <a:t>. </a:t>
            </a:r>
            <a:endParaRPr lang="it-IT" sz="1800" b="0" u="none" strike="noStrike" dirty="0">
              <a:solidFill>
                <a:srgbClr val="000000"/>
              </a:solidFill>
              <a:effectLst/>
              <a:uFillTx/>
              <a:latin typeface="Arial"/>
            </a:endParaRPr>
          </a:p>
        </p:txBody>
      </p:sp>
      <p:sp>
        <p:nvSpPr>
          <p:cNvPr id="381" name="TextBox 2"/>
          <p:cNvSpPr/>
          <p:nvPr/>
        </p:nvSpPr>
        <p:spPr>
          <a:xfrm>
            <a:off x="503280" y="241200"/>
            <a:ext cx="9978840" cy="944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just" defTabSz="914400">
              <a:lnSpc>
                <a:spcPct val="100000"/>
              </a:lnSpc>
              <a:tabLst>
                <a:tab pos="1150560" algn="l"/>
              </a:tabLst>
            </a:pPr>
            <a:r>
              <a:rPr lang="it-IT" sz="2800" b="1" u="none" strike="noStrike" dirty="0">
                <a:solidFill>
                  <a:srgbClr val="4472C4"/>
                </a:solidFill>
                <a:effectLst/>
                <a:uFillTx/>
                <a:latin typeface="Gill Sans MT"/>
                <a:ea typeface="Calibri"/>
              </a:rPr>
              <a:t>LA CARTA DEI DIRITTI UE: CONDIZIONE ABILITANTE DELLA PROGRAMMAZIONE 2021-2027</a:t>
            </a:r>
            <a:endParaRPr lang="it-IT" sz="2800" b="0" u="none" strike="noStrike" dirty="0">
              <a:solidFill>
                <a:srgbClr val="000000"/>
              </a:solidFill>
              <a:effectLst/>
              <a:uFillTx/>
              <a:latin typeface="Arial"/>
            </a:endParaRPr>
          </a:p>
        </p:txBody>
      </p:sp>
      <p:sp>
        <p:nvSpPr>
          <p:cNvPr id="382" name="TextBox 3"/>
          <p:cNvSpPr/>
          <p:nvPr/>
        </p:nvSpPr>
        <p:spPr>
          <a:xfrm>
            <a:off x="503280" y="554400"/>
            <a:ext cx="6913800" cy="11876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tabLst>
                <a:tab pos="1150560" algn="l"/>
              </a:tabLst>
            </a:pPr>
            <a:endParaRPr lang="it-IT" sz="2400" b="0" u="none" strike="noStrike">
              <a:solidFill>
                <a:srgbClr val="000000"/>
              </a:solidFill>
              <a:effectLst/>
              <a:uFillTx/>
              <a:latin typeface="Arial"/>
            </a:endParaRPr>
          </a:p>
          <a:p>
            <a:pPr defTabSz="914400">
              <a:lnSpc>
                <a:spcPct val="100000"/>
              </a:lnSpc>
              <a:tabLst>
                <a:tab pos="1150560" algn="l"/>
              </a:tabLst>
            </a:pPr>
            <a:endParaRPr lang="it-IT" sz="2400" b="0" u="none" strike="noStrike">
              <a:solidFill>
                <a:srgbClr val="000000"/>
              </a:solidFill>
              <a:effectLst/>
              <a:uFillTx/>
              <a:latin typeface="Arial"/>
            </a:endParaRPr>
          </a:p>
          <a:p>
            <a:pPr defTabSz="914400">
              <a:lnSpc>
                <a:spcPct val="100000"/>
              </a:lnSpc>
              <a:tabLst>
                <a:tab pos="1150560" algn="l"/>
              </a:tabLst>
            </a:pPr>
            <a:r>
              <a:rPr lang="it-IT" sz="2400" b="1" u="none" strike="noStrike">
                <a:solidFill>
                  <a:srgbClr val="4472C4"/>
                </a:solidFill>
                <a:effectLst/>
                <a:uFillTx/>
                <a:latin typeface="Gill Sans MT"/>
                <a:ea typeface="Calibri"/>
              </a:rPr>
              <a:t>Il Punto di Contatto</a:t>
            </a:r>
            <a:endParaRPr lang="it-IT" sz="2400" b="0" u="none" strike="noStrike">
              <a:solidFill>
                <a:srgbClr val="000000"/>
              </a:solidFill>
              <a:effectLst/>
              <a:uFillTx/>
              <a:latin typeface="Arial"/>
            </a:endParaRPr>
          </a:p>
        </p:txBody>
      </p:sp>
      <p:cxnSp>
        <p:nvCxnSpPr>
          <p:cNvPr id="383" name="Straight Connector 4"/>
          <p:cNvCxnSpPr/>
          <p:nvPr/>
        </p:nvCxnSpPr>
        <p:spPr>
          <a:xfrm>
            <a:off x="611280" y="1195200"/>
            <a:ext cx="2720160" cy="360"/>
          </a:xfrm>
          <a:prstGeom prst="straightConnector1">
            <a:avLst/>
          </a:prstGeom>
          <a:ln w="38160">
            <a:solidFill>
              <a:schemeClr val="accent1"/>
            </a:solidFill>
            <a:miter/>
          </a:ln>
        </p:spPr>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 name="TextBox 8"/>
          <p:cNvSpPr/>
          <p:nvPr/>
        </p:nvSpPr>
        <p:spPr>
          <a:xfrm>
            <a:off x="691920" y="1911240"/>
            <a:ext cx="11004840" cy="36565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just" defTabSz="914400">
              <a:lnSpc>
                <a:spcPct val="100000"/>
              </a:lnSpc>
            </a:pPr>
            <a:r>
              <a:rPr lang="it-IT" sz="1800" b="0" u="none" strike="noStrike">
                <a:solidFill>
                  <a:schemeClr val="accent1"/>
                </a:solidFill>
                <a:effectLst/>
                <a:uFillTx/>
                <a:latin typeface="Gill Sans MT"/>
              </a:rPr>
              <a:t>La Regione Lazio ha deciso di nominare un Punto di contatto per ciascun Programma 2021-2027 (FSE+ e FESR).</a:t>
            </a:r>
            <a:endParaRPr lang="it-IT" sz="1800" b="0" u="none" strike="noStrike">
              <a:solidFill>
                <a:srgbClr val="000000"/>
              </a:solidFill>
              <a:effectLst/>
              <a:uFillTx/>
              <a:latin typeface="Arial"/>
            </a:endParaRPr>
          </a:p>
          <a:p>
            <a:pPr algn="just" defTabSz="914400">
              <a:lnSpc>
                <a:spcPct val="100000"/>
              </a:lnSpc>
            </a:pPr>
            <a:r>
              <a:rPr lang="it-IT" sz="1800" b="0" u="none" strike="noStrike">
                <a:solidFill>
                  <a:schemeClr val="accent1"/>
                </a:solidFill>
                <a:effectLst/>
                <a:uFillTx/>
                <a:latin typeface="Gill Sans MT"/>
              </a:rPr>
              <a:t> </a:t>
            </a:r>
            <a:endParaRPr lang="it-IT" sz="1800" b="0" u="none" strike="noStrike">
              <a:solidFill>
                <a:srgbClr val="000000"/>
              </a:solidFill>
              <a:effectLst/>
              <a:uFillTx/>
              <a:latin typeface="Arial"/>
            </a:endParaRPr>
          </a:p>
          <a:p>
            <a:pPr algn="just" defTabSz="914400">
              <a:lnSpc>
                <a:spcPct val="100000"/>
              </a:lnSpc>
            </a:pPr>
            <a:r>
              <a:rPr lang="it-IT" sz="1800" b="0" u="none" strike="noStrike">
                <a:solidFill>
                  <a:schemeClr val="accent1"/>
                </a:solidFill>
                <a:effectLst/>
                <a:uFillTx/>
                <a:latin typeface="Gill Sans MT"/>
              </a:rPr>
              <a:t>Per il PR FSE+ Il Punto di contatto designato dall’Autorità di Gestione è </a:t>
            </a:r>
            <a:r>
              <a:rPr lang="it-IT" sz="1800" b="1" u="none" strike="noStrike">
                <a:solidFill>
                  <a:schemeClr val="accent1"/>
                </a:solidFill>
                <a:effectLst/>
                <a:uFillTx/>
                <a:latin typeface="Gill Sans MT"/>
              </a:rPr>
              <a:t>Salvatore Segreto</a:t>
            </a:r>
            <a:r>
              <a:rPr lang="it-IT" sz="1800" b="0" u="none" strike="noStrike">
                <a:solidFill>
                  <a:schemeClr val="accent1"/>
                </a:solidFill>
                <a:effectLst/>
                <a:uFillTx/>
                <a:latin typeface="Gill Sans MT"/>
              </a:rPr>
              <a:t>, Area “Attuazione, tutela della fragilità e punto di contatto” della Direzione Regionale “Istruzione, Formazione e Politiche per l’Occupazione”.</a:t>
            </a:r>
            <a:endParaRPr lang="it-IT" sz="1800" b="0" u="none" strike="noStrike">
              <a:solidFill>
                <a:srgbClr val="000000"/>
              </a:solidFill>
              <a:effectLst/>
              <a:uFillTx/>
              <a:latin typeface="Arial"/>
            </a:endParaRPr>
          </a:p>
          <a:p>
            <a:pPr algn="just" defTabSz="914400">
              <a:lnSpc>
                <a:spcPct val="100000"/>
              </a:lnSpc>
            </a:pPr>
            <a:r>
              <a:rPr lang="it-IT" sz="1800" b="0" u="none" strike="noStrike">
                <a:solidFill>
                  <a:schemeClr val="accent1"/>
                </a:solidFill>
                <a:effectLst/>
                <a:uFillTx/>
                <a:latin typeface="Gill Sans MT"/>
              </a:rPr>
              <a:t> </a:t>
            </a:r>
            <a:endParaRPr lang="it-IT" sz="1800" b="0" u="none" strike="noStrike">
              <a:solidFill>
                <a:srgbClr val="000000"/>
              </a:solidFill>
              <a:effectLst/>
              <a:uFillTx/>
              <a:latin typeface="Arial"/>
            </a:endParaRPr>
          </a:p>
          <a:p>
            <a:pPr algn="just" defTabSz="914400">
              <a:lnSpc>
                <a:spcPct val="100000"/>
              </a:lnSpc>
            </a:pPr>
            <a:r>
              <a:rPr lang="it-IT" sz="1800" b="0" u="none" strike="noStrike">
                <a:solidFill>
                  <a:schemeClr val="accent1"/>
                </a:solidFill>
                <a:effectLst/>
                <a:uFillTx/>
                <a:latin typeface="Gill Sans MT"/>
              </a:rPr>
              <a:t>Il Punto di contatto del PR FSE+ opera in rapporto con il Punto di Contatto del PR FESR Lazio oltre che con i Punti di Contatto del Ministero capofila del FSE+ e con quelli di altre Regioni.</a:t>
            </a:r>
            <a:endParaRPr lang="it-IT" sz="1800" b="0" u="none" strike="noStrike">
              <a:solidFill>
                <a:srgbClr val="000000"/>
              </a:solidFill>
              <a:effectLst/>
              <a:uFillTx/>
              <a:latin typeface="Arial"/>
            </a:endParaRPr>
          </a:p>
          <a:p>
            <a:pPr algn="just" defTabSz="914400">
              <a:lnSpc>
                <a:spcPct val="100000"/>
              </a:lnSpc>
            </a:pPr>
            <a:r>
              <a:rPr lang="it-IT" sz="1800" b="0" u="none" strike="noStrike">
                <a:solidFill>
                  <a:schemeClr val="accent1"/>
                </a:solidFill>
                <a:effectLst/>
                <a:uFillTx/>
                <a:latin typeface="Gill Sans MT"/>
              </a:rPr>
              <a:t> </a:t>
            </a:r>
            <a:endParaRPr lang="it-IT" sz="1800" b="0" u="none" strike="noStrike">
              <a:solidFill>
                <a:srgbClr val="000000"/>
              </a:solidFill>
              <a:effectLst/>
              <a:uFillTx/>
              <a:latin typeface="Arial"/>
            </a:endParaRPr>
          </a:p>
          <a:p>
            <a:pPr algn="just" defTabSz="914400">
              <a:lnSpc>
                <a:spcPct val="100000"/>
              </a:lnSpc>
            </a:pPr>
            <a:r>
              <a:rPr lang="it-IT" sz="1800" b="0" u="none" strike="noStrike">
                <a:solidFill>
                  <a:schemeClr val="accent1"/>
                </a:solidFill>
                <a:effectLst/>
                <a:uFillTx/>
                <a:latin typeface="Gill Sans MT"/>
              </a:rPr>
              <a:t>Ha frequentato, superando la prova di valutazione con esito positivo, il corso di alta formazione “Il rispetto della Carta dei diritti fondamentali come condizione abilitante nell’ambito dell’attuazione dei programmi della politica di coesione europea 2021-2027” organizzato dalla Scuola Nazionale dell’Amministrazione in collaborazione col Dipartimento per le Politiche di Coesione e per il Sud</a:t>
            </a:r>
            <a:r>
              <a:rPr lang="it-IT" sz="1800" b="0" u="none" strike="noStrike">
                <a:solidFill>
                  <a:schemeClr val="accent1"/>
                </a:solidFill>
                <a:effectLst/>
                <a:uFillTx/>
                <a:latin typeface="Gill Sans MT"/>
                <a:ea typeface="EYInterstate Regular"/>
              </a:rPr>
              <a:t>.</a:t>
            </a:r>
            <a:endParaRPr lang="it-IT" sz="1800" b="0" u="none" strike="noStrike">
              <a:solidFill>
                <a:srgbClr val="000000"/>
              </a:solidFill>
              <a:effectLst/>
              <a:uFillTx/>
              <a:latin typeface="Arial"/>
            </a:endParaRPr>
          </a:p>
        </p:txBody>
      </p:sp>
      <p:sp>
        <p:nvSpPr>
          <p:cNvPr id="385" name="TextBox 2"/>
          <p:cNvSpPr/>
          <p:nvPr/>
        </p:nvSpPr>
        <p:spPr>
          <a:xfrm>
            <a:off x="691920" y="301680"/>
            <a:ext cx="11004840" cy="944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tabLst>
                <a:tab pos="1150560" algn="l"/>
              </a:tabLst>
            </a:pPr>
            <a:r>
              <a:rPr lang="it-IT" sz="2800" b="1" u="none" strike="noStrike">
                <a:solidFill>
                  <a:schemeClr val="accent1"/>
                </a:solidFill>
                <a:effectLst/>
                <a:uFillTx/>
                <a:latin typeface="Gill Sans MT"/>
              </a:rPr>
              <a:t>ADEMPIMENTI SVOLTI NEL QUADRO DEL PR FSE+ LAZIO 2021-2027</a:t>
            </a:r>
            <a:endParaRPr lang="it-IT" sz="2800" b="0" u="none" strike="noStrike">
              <a:solidFill>
                <a:srgbClr val="000000"/>
              </a:solidFill>
              <a:effectLst/>
              <a:uFillTx/>
              <a:latin typeface="Arial"/>
            </a:endParaRPr>
          </a:p>
        </p:txBody>
      </p:sp>
      <p:sp>
        <p:nvSpPr>
          <p:cNvPr id="386" name="TextBox 3"/>
          <p:cNvSpPr/>
          <p:nvPr/>
        </p:nvSpPr>
        <p:spPr>
          <a:xfrm>
            <a:off x="691920" y="1293480"/>
            <a:ext cx="6913800" cy="4561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tabLst>
                <a:tab pos="1150560" algn="l"/>
              </a:tabLst>
            </a:pPr>
            <a:r>
              <a:rPr lang="it-IT" sz="2400" b="1" u="none" strike="noStrike">
                <a:solidFill>
                  <a:srgbClr val="4472C4"/>
                </a:solidFill>
                <a:effectLst/>
                <a:uFillTx/>
                <a:latin typeface="Gill Sans MT"/>
                <a:ea typeface="Calibri"/>
              </a:rPr>
              <a:t>Il Punto di Contatto del PR FSE+ Lazio</a:t>
            </a:r>
            <a:endParaRPr lang="it-IT" sz="2400" b="0" u="none" strike="noStrike">
              <a:solidFill>
                <a:srgbClr val="000000"/>
              </a:solidFill>
              <a:effectLst/>
              <a:uFillTx/>
              <a:latin typeface="Arial"/>
            </a:endParaRPr>
          </a:p>
        </p:txBody>
      </p:sp>
      <p:cxnSp>
        <p:nvCxnSpPr>
          <p:cNvPr id="387" name="Straight Connector 4"/>
          <p:cNvCxnSpPr/>
          <p:nvPr/>
        </p:nvCxnSpPr>
        <p:spPr>
          <a:xfrm>
            <a:off x="788040" y="1255680"/>
            <a:ext cx="2720520" cy="360"/>
          </a:xfrm>
          <a:prstGeom prst="straightConnector1">
            <a:avLst/>
          </a:prstGeom>
          <a:ln w="38160">
            <a:solidFill>
              <a:schemeClr val="accent1"/>
            </a:solidFill>
            <a:miter/>
          </a:ln>
        </p:spPr>
      </p:cxn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2.xml><?xml version="1.0" encoding="utf-8"?>
<a:theme xmlns:a="http://schemas.openxmlformats.org/drawingml/2006/main" name="2_Custom Design">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3.xml><?xml version="1.0" encoding="utf-8"?>
<a:theme xmlns:a="http://schemas.openxmlformats.org/drawingml/2006/main" name="Custom Design">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1838</TotalTime>
  <Words>2414</Words>
  <Application>Microsoft Office PowerPoint</Application>
  <PresentationFormat>Widescreen</PresentationFormat>
  <Paragraphs>165</Paragraphs>
  <Slides>18</Slides>
  <Notes>0</Notes>
  <HiddenSlides>0</HiddenSlides>
  <MMClips>0</MMClips>
  <ScaleCrop>false</ScaleCrop>
  <HeadingPairs>
    <vt:vector size="6" baseType="variant">
      <vt:variant>
        <vt:lpstr>Caratteri utilizzati</vt:lpstr>
      </vt:variant>
      <vt:variant>
        <vt:i4>11</vt:i4>
      </vt:variant>
      <vt:variant>
        <vt:lpstr>Tema</vt:lpstr>
      </vt:variant>
      <vt:variant>
        <vt:i4>3</vt:i4>
      </vt:variant>
      <vt:variant>
        <vt:lpstr>Titoli diapositive</vt:lpstr>
      </vt:variant>
      <vt:variant>
        <vt:i4>18</vt:i4>
      </vt:variant>
    </vt:vector>
  </HeadingPairs>
  <TitlesOfParts>
    <vt:vector size="32" baseType="lpstr">
      <vt:lpstr>Microsoft YaHei</vt:lpstr>
      <vt:lpstr>Arial</vt:lpstr>
      <vt:lpstr>Calibri</vt:lpstr>
      <vt:lpstr>Calibri Light</vt:lpstr>
      <vt:lpstr>Calibri;sans-serif</vt:lpstr>
      <vt:lpstr>DejaVu Sans</vt:lpstr>
      <vt:lpstr>EYInterstate Regular</vt:lpstr>
      <vt:lpstr>Gill Sans MT</vt:lpstr>
      <vt:lpstr>Symbol</vt:lpstr>
      <vt:lpstr>Times New Roman</vt:lpstr>
      <vt:lpstr>Wingdings</vt:lpstr>
      <vt:lpstr>Office Theme</vt:lpstr>
      <vt:lpstr>2_Custom Design</vt:lpstr>
      <vt:lpstr>Custom Design</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
  <dc:description/>
  <cp:lastModifiedBy>GV14QPST5PSZ1</cp:lastModifiedBy>
  <cp:revision>74</cp:revision>
  <dcterms:created xsi:type="dcterms:W3CDTF">2023-06-16T14:25:36Z</dcterms:created>
  <dcterms:modified xsi:type="dcterms:W3CDTF">2025-12-16T14:25:53Z</dcterms:modified>
  <dc:language>it-IT</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Widescreen</vt:lpwstr>
  </property>
  <property fmtid="{D5CDD505-2E9C-101B-9397-08002B2CF9AE}" pid="3" name="Slides">
    <vt:r8>15</vt:r8>
  </property>
</Properties>
</file>